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256" r:id="rId2"/>
    <p:sldId id="257" r:id="rId3"/>
    <p:sldId id="258" r:id="rId4"/>
    <p:sldId id="424" r:id="rId5"/>
    <p:sldId id="425" r:id="rId6"/>
    <p:sldId id="426" r:id="rId7"/>
    <p:sldId id="427" r:id="rId8"/>
    <p:sldId id="428" r:id="rId9"/>
    <p:sldId id="429" r:id="rId10"/>
    <p:sldId id="430" r:id="rId11"/>
    <p:sldId id="431" r:id="rId12"/>
    <p:sldId id="432" r:id="rId13"/>
    <p:sldId id="433" r:id="rId14"/>
    <p:sldId id="434" r:id="rId15"/>
    <p:sldId id="435" r:id="rId16"/>
    <p:sldId id="436"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449" r:id="rId30"/>
    <p:sldId id="450" r:id="rId31"/>
    <p:sldId id="451" r:id="rId32"/>
    <p:sldId id="452" r:id="rId33"/>
    <p:sldId id="453" r:id="rId34"/>
    <p:sldId id="485" r:id="rId35"/>
    <p:sldId id="486" r:id="rId36"/>
    <p:sldId id="487" r:id="rId37"/>
    <p:sldId id="488" r:id="rId38"/>
    <p:sldId id="454" r:id="rId39"/>
    <p:sldId id="455" r:id="rId40"/>
    <p:sldId id="456" r:id="rId41"/>
    <p:sldId id="457" r:id="rId42"/>
    <p:sldId id="458" r:id="rId43"/>
    <p:sldId id="459" r:id="rId44"/>
    <p:sldId id="460" r:id="rId45"/>
    <p:sldId id="461" r:id="rId46"/>
    <p:sldId id="462" r:id="rId47"/>
    <p:sldId id="463" r:id="rId48"/>
    <p:sldId id="464" r:id="rId49"/>
    <p:sldId id="465" r:id="rId50"/>
    <p:sldId id="466" r:id="rId51"/>
    <p:sldId id="467" r:id="rId52"/>
    <p:sldId id="489" r:id="rId53"/>
    <p:sldId id="490" r:id="rId54"/>
    <p:sldId id="468" r:id="rId55"/>
    <p:sldId id="469" r:id="rId56"/>
    <p:sldId id="470" r:id="rId57"/>
    <p:sldId id="471" r:id="rId58"/>
    <p:sldId id="472" r:id="rId59"/>
    <p:sldId id="473" r:id="rId60"/>
    <p:sldId id="474" r:id="rId61"/>
    <p:sldId id="475" r:id="rId62"/>
    <p:sldId id="476" r:id="rId63"/>
    <p:sldId id="477" r:id="rId64"/>
    <p:sldId id="478" r:id="rId65"/>
    <p:sldId id="479" r:id="rId66"/>
    <p:sldId id="480" r:id="rId67"/>
    <p:sldId id="358" r:id="rId68"/>
    <p:sldId id="359" r:id="rId69"/>
    <p:sldId id="360" r:id="rId70"/>
    <p:sldId id="361" r:id="rId71"/>
    <p:sldId id="362" r:id="rId72"/>
    <p:sldId id="491" r:id="rId73"/>
    <p:sldId id="492" r:id="rId74"/>
    <p:sldId id="493" r:id="rId75"/>
    <p:sldId id="494" r:id="rId76"/>
    <p:sldId id="363" r:id="rId77"/>
    <p:sldId id="364" r:id="rId78"/>
    <p:sldId id="365" r:id="rId79"/>
    <p:sldId id="366" r:id="rId80"/>
    <p:sldId id="367" r:id="rId81"/>
    <p:sldId id="368" r:id="rId82"/>
    <p:sldId id="369" r:id="rId83"/>
    <p:sldId id="370" r:id="rId84"/>
    <p:sldId id="371" r:id="rId85"/>
    <p:sldId id="372" r:id="rId86"/>
    <p:sldId id="373" r:id="rId87"/>
    <p:sldId id="495" r:id="rId88"/>
    <p:sldId id="496" r:id="rId89"/>
    <p:sldId id="497" r:id="rId90"/>
    <p:sldId id="498" r:id="rId91"/>
    <p:sldId id="374" r:id="rId92"/>
    <p:sldId id="375" r:id="rId93"/>
    <p:sldId id="376" r:id="rId94"/>
    <p:sldId id="377" r:id="rId95"/>
    <p:sldId id="378" r:id="rId96"/>
    <p:sldId id="379" r:id="rId97"/>
    <p:sldId id="380" r:id="rId98"/>
    <p:sldId id="381" r:id="rId99"/>
    <p:sldId id="481" r:id="rId100"/>
    <p:sldId id="482" r:id="rId101"/>
    <p:sldId id="483" r:id="rId102"/>
    <p:sldId id="484" r:id="rId103"/>
    <p:sldId id="499" r:id="rId104"/>
    <p:sldId id="500" r:id="rId105"/>
    <p:sldId id="501" r:id="rId106"/>
    <p:sldId id="502" r:id="rId107"/>
    <p:sldId id="503" r:id="rId108"/>
    <p:sldId id="504" r:id="rId109"/>
    <p:sldId id="505" r:id="rId110"/>
    <p:sldId id="506" r:id="rId111"/>
    <p:sldId id="386" r:id="rId112"/>
    <p:sldId id="387" r:id="rId113"/>
    <p:sldId id="388" r:id="rId114"/>
    <p:sldId id="389" r:id="rId115"/>
    <p:sldId id="390" r:id="rId116"/>
    <p:sldId id="391" r:id="rId117"/>
    <p:sldId id="392" r:id="rId118"/>
    <p:sldId id="393" r:id="rId119"/>
    <p:sldId id="394" r:id="rId120"/>
    <p:sldId id="395" r:id="rId121"/>
    <p:sldId id="396" r:id="rId122"/>
    <p:sldId id="507" r:id="rId123"/>
    <p:sldId id="508" r:id="rId124"/>
    <p:sldId id="509" r:id="rId125"/>
    <p:sldId id="510" r:id="rId126"/>
    <p:sldId id="397" r:id="rId127"/>
    <p:sldId id="398" r:id="rId128"/>
    <p:sldId id="399" r:id="rId129"/>
    <p:sldId id="400" r:id="rId130"/>
    <p:sldId id="401" r:id="rId131"/>
    <p:sldId id="402" r:id="rId132"/>
    <p:sldId id="403" r:id="rId133"/>
    <p:sldId id="404" r:id="rId134"/>
    <p:sldId id="405" r:id="rId135"/>
    <p:sldId id="406" r:id="rId136"/>
    <p:sldId id="407" r:id="rId137"/>
    <p:sldId id="408" r:id="rId138"/>
    <p:sldId id="409" r:id="rId139"/>
    <p:sldId id="410" r:id="rId140"/>
    <p:sldId id="411" r:id="rId141"/>
    <p:sldId id="356" r:id="rId1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3"/>
    <p:restoredTop sz="71226"/>
  </p:normalViewPr>
  <p:slideViewPr>
    <p:cSldViewPr snapToGrid="0" snapToObjects="1">
      <p:cViewPr>
        <p:scale>
          <a:sx n="46" d="100"/>
          <a:sy n="46"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notesMaster" Target="notesMasters/notesMaster1.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857453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从就绪队列的队首</a:t>
            </a:r>
            <a:r>
              <a:rPr lang="zh-CN" altLang="en-US" b="1" dirty="0" smtClean="0">
                <a:latin typeface="Helvetica"/>
                <a:ea typeface="Helvetica"/>
                <a:cs typeface="Helvetica"/>
                <a:sym typeface="Helvetica"/>
              </a:rPr>
              <a:t>选择最先到达就绪队列的进程</a:t>
            </a:r>
            <a:r>
              <a:rPr lang="zh-CN" altLang="en-US" dirty="0" smtClean="0"/>
              <a:t>，为该进程分配</a:t>
            </a:r>
            <a:r>
              <a:rPr lang="en-US" altLang="zh-CN" dirty="0" smtClean="0"/>
              <a:t>CPU</a:t>
            </a:r>
            <a:r>
              <a:rPr kumimoji="1" lang="zh-CN" altLang="en-US" dirty="0" smtClean="0"/>
              <a:t>：</a:t>
            </a:r>
            <a:endParaRPr kumimoji="1" lang="en-US" altLang="zh-CN" dirty="0" smtClean="0"/>
          </a:p>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从就绪队列中</a:t>
            </a:r>
            <a:r>
              <a:rPr lang="zh-CN" altLang="en-US" b="1" dirty="0" smtClean="0">
                <a:latin typeface="Helvetica"/>
                <a:ea typeface="Helvetica"/>
                <a:cs typeface="Helvetica"/>
                <a:sym typeface="Helvetica"/>
              </a:rPr>
              <a:t>选择估计运行时间最短的进程</a:t>
            </a:r>
            <a:r>
              <a:rPr lang="zh-CN" altLang="en-US" dirty="0" smtClean="0"/>
              <a:t>，为该进程分配</a:t>
            </a:r>
            <a:r>
              <a:rPr lang="en-US" altLang="zh-CN" dirty="0" smtClean="0"/>
              <a:t>CPU</a:t>
            </a:r>
            <a:r>
              <a:rPr lang="zh-CN" altLang="en-US" dirty="0" smtClean="0"/>
              <a:t>：</a:t>
            </a:r>
            <a:endParaRPr lang="en-US" altLang="zh-CN" dirty="0" smtClean="0"/>
          </a:p>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该算法中，系统将</a:t>
            </a:r>
            <a:r>
              <a:rPr lang="en-US" altLang="zh-CN" dirty="0" smtClean="0"/>
              <a:t>CPU</a:t>
            </a:r>
            <a:r>
              <a:rPr lang="zh-CN" altLang="en-US" dirty="0" smtClean="0"/>
              <a:t>分配给就绪队列中</a:t>
            </a:r>
            <a:r>
              <a:rPr lang="zh-CN" altLang="en-US" b="1" dirty="0" smtClean="0">
                <a:latin typeface="Helvetica"/>
                <a:ea typeface="Helvetica"/>
                <a:cs typeface="Helvetica"/>
                <a:sym typeface="Helvetica"/>
              </a:rPr>
              <a:t>优先权最高的进程：</a:t>
            </a:r>
            <a:endParaRPr lang="en-US" altLang="zh-CN" b="1" dirty="0" smtClean="0">
              <a:latin typeface="Helvetica"/>
              <a:ea typeface="Helvetica"/>
              <a:cs typeface="Helvetica"/>
              <a:sym typeface="Helvetica"/>
            </a:endParaRPr>
          </a:p>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两大类：抢占、非抢占</a:t>
            </a:r>
            <a:endParaRPr lang="en-US" altLang="zh-CN" dirty="0" smtClean="0"/>
          </a:p>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优先权类型：静态、动态</a:t>
            </a:r>
            <a:endParaRPr lang="en-US" altLang="zh-CN"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dirty="0" smtClean="0"/>
              <a:t>无穷阻塞、老化技术、</a:t>
            </a:r>
            <a:endParaRPr kumimoji="1" lang="en-US" altLang="zh-CN"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dirty="0" smtClean="0"/>
              <a:t>时间片轮转、时间片大小：</a:t>
            </a:r>
            <a:r>
              <a:rPr kumimoji="1" lang="en-US" altLang="zh-CN" dirty="0" smtClean="0"/>
              <a:t>10-100</a:t>
            </a:r>
          </a:p>
          <a:p>
            <a:pPr marL="0" marR="0" indent="0" algn="l" defTabSz="457200" eaLnBrk="1" fontAlgn="auto" latinLnBrk="0" hangingPunct="1">
              <a:lnSpc>
                <a:spcPct val="117999"/>
              </a:lnSpc>
              <a:spcBef>
                <a:spcPts val="0"/>
              </a:spcBef>
              <a:spcAft>
                <a:spcPts val="0"/>
              </a:spcAft>
              <a:buClrTx/>
              <a:buSzTx/>
              <a:buFontTx/>
              <a:buNone/>
              <a:tabLst/>
              <a:defRPr/>
            </a:pPr>
            <a:r>
              <a:rPr lang="zh-CN" altLang="en-US" dirty="0" smtClean="0">
                <a:latin typeface="Lantinghei SC Demibold"/>
                <a:ea typeface="Lantinghei SC Demibold"/>
                <a:cs typeface="Lantinghei SC Demibold"/>
                <a:sym typeface="Lantinghei SC Demibold"/>
              </a:rPr>
              <a:t>最早截止时间</a:t>
            </a:r>
            <a:r>
              <a:rPr lang="zh-CN" altLang="en-US" dirty="0" smtClean="0"/>
              <a:t>优先算法</a:t>
            </a:r>
            <a:r>
              <a:rPr lang="en-US" altLang="zh-CN" dirty="0" smtClean="0"/>
              <a:t>EDF</a:t>
            </a:r>
          </a:p>
          <a:p>
            <a:pPr marL="0" marR="0" indent="0" algn="l" defTabSz="457200" eaLnBrk="1" fontAlgn="auto" latinLnBrk="0" hangingPunct="1">
              <a:lnSpc>
                <a:spcPct val="117999"/>
              </a:lnSpc>
              <a:spcBef>
                <a:spcPts val="0"/>
              </a:spcBef>
              <a:spcAft>
                <a:spcPts val="0"/>
              </a:spcAft>
              <a:buClrTx/>
              <a:buSzTx/>
              <a:buFontTx/>
              <a:buNone/>
              <a:tabLst/>
              <a:defRPr/>
            </a:pPr>
            <a:r>
              <a:rPr lang="zh-CN" altLang="en-US" dirty="0" smtClean="0">
                <a:latin typeface="Lantinghei SC Demibold"/>
                <a:ea typeface="Lantinghei SC Demibold"/>
                <a:cs typeface="Lantinghei SC Demibold"/>
                <a:sym typeface="Lantinghei SC Demibold"/>
              </a:rPr>
              <a:t>最低松弛度</a:t>
            </a:r>
            <a:r>
              <a:rPr lang="zh-CN" altLang="en-US" dirty="0" smtClean="0"/>
              <a:t>优先算法</a:t>
            </a:r>
            <a:r>
              <a:rPr lang="en-US" altLang="zh-CN" dirty="0" smtClean="0"/>
              <a:t>LLF</a:t>
            </a:r>
          </a:p>
          <a:p>
            <a:pPr marL="0" marR="0" indent="0" algn="l" defTabSz="457200" eaLnBrk="1" fontAlgn="auto" latinLnBrk="0" hangingPunct="1">
              <a:lnSpc>
                <a:spcPct val="117999"/>
              </a:lnSpc>
              <a:spcBef>
                <a:spcPts val="0"/>
              </a:spcBef>
              <a:spcAft>
                <a:spcPts val="0"/>
              </a:spcAft>
              <a:buClrTx/>
              <a:buSzTx/>
              <a:buFontTx/>
              <a:buNone/>
              <a:tabLst/>
              <a:defRPr/>
            </a:pPr>
            <a:endParaRPr lang="zh-CN" altLang="en-US" dirty="0" smtClean="0"/>
          </a:p>
          <a:p>
            <a:pPr marL="0" marR="0" indent="0" defTabSz="457200" eaLnBrk="1" fontAlgn="auto" latinLnBrk="0" hangingPunct="1">
              <a:lnSpc>
                <a:spcPct val="117999"/>
              </a:lnSpc>
              <a:spcBef>
                <a:spcPts val="0"/>
              </a:spcBef>
              <a:spcAft>
                <a:spcPts val="0"/>
              </a:spcAft>
              <a:buClrTx/>
              <a:buSzTx/>
              <a:buFontTx/>
              <a:buNone/>
              <a:tabLst/>
              <a:defRPr/>
            </a:pPr>
            <a:endParaRPr kumimoji="1" lang="en-US" altLang="zh-CN" dirty="0" smtClean="0"/>
          </a:p>
        </p:txBody>
      </p:sp>
    </p:spTree>
    <p:extLst>
      <p:ext uri="{BB962C8B-B14F-4D97-AF65-F5344CB8AC3E}">
        <p14:creationId xmlns:p14="http://schemas.microsoft.com/office/powerpoint/2010/main" val="466701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12183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xfrm>
            <a:off x="381000" y="685800"/>
            <a:ext cx="6096000" cy="3429000"/>
          </a:xfrm>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73584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xfrm>
            <a:off x="381000" y="685800"/>
            <a:ext cx="6096000" cy="3429000"/>
          </a:xfrm>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34412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381000" y="685800"/>
            <a:ext cx="6096000" cy="3429000"/>
          </a:xfrm>
          <a:prstGeom prst="rect">
            <a:avLst/>
          </a:prstGeom>
        </p:spPr>
        <p:txBody>
          <a:bodyPr/>
          <a:lstStyle/>
          <a:p>
            <a:endParaRPr/>
          </a:p>
        </p:txBody>
      </p:sp>
      <p:sp>
        <p:nvSpPr>
          <p:cNvPr id="566" name="Shape 5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536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xfrm>
            <a:off x="381000" y="685800"/>
            <a:ext cx="6096000" cy="3429000"/>
          </a:xfrm>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219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xfrm>
            <a:off x="381000" y="685800"/>
            <a:ext cx="6096000" cy="3429000"/>
          </a:xfrm>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70620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6809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xfrm>
            <a:off x="381000" y="685800"/>
            <a:ext cx="6096000" cy="3429000"/>
          </a:xfrm>
          <a:prstGeom prst="rect">
            <a:avLst/>
          </a:prstGeom>
        </p:spPr>
        <p:txBody>
          <a:bodyPr/>
          <a:lstStyle/>
          <a:p>
            <a:endParaRPr/>
          </a:p>
        </p:txBody>
      </p:sp>
      <p:sp>
        <p:nvSpPr>
          <p:cNvPr id="691" name="Shape 69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0091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xfrm>
            <a:off x="381000" y="685800"/>
            <a:ext cx="6096000" cy="3429000"/>
          </a:xfrm>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34034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noRot="1" noChangeAspect="1"/>
          </p:cNvSpPr>
          <p:nvPr>
            <p:ph type="sldImg"/>
          </p:nvPr>
        </p:nvSpPr>
        <p:spPr>
          <a:xfrm>
            <a:off x="381000" y="685800"/>
            <a:ext cx="6096000" cy="3429000"/>
          </a:xfrm>
          <a:prstGeom prst="rect">
            <a:avLst/>
          </a:prstGeom>
        </p:spPr>
        <p:txBody>
          <a:bodyPr/>
          <a:lstStyle/>
          <a:p>
            <a:endParaRPr/>
          </a:p>
        </p:txBody>
      </p:sp>
      <p:sp>
        <p:nvSpPr>
          <p:cNvPr id="732" name="Shape 7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080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17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a:spLocks noGrp="1" noRot="1" noChangeAspect="1"/>
          </p:cNvSpPr>
          <p:nvPr>
            <p:ph type="sldImg"/>
          </p:nvPr>
        </p:nvSpPr>
        <p:spPr>
          <a:xfrm>
            <a:off x="381000" y="685800"/>
            <a:ext cx="6096000" cy="3429000"/>
          </a:xfrm>
          <a:prstGeom prst="rect">
            <a:avLst/>
          </a:prstGeom>
        </p:spPr>
        <p:txBody>
          <a:bodyPr/>
          <a:lstStyle/>
          <a:p>
            <a:endParaRPr/>
          </a:p>
        </p:txBody>
      </p:sp>
      <p:sp>
        <p:nvSpPr>
          <p:cNvPr id="757" name="Shape 75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4634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Shape 792"/>
          <p:cNvSpPr>
            <a:spLocks noGrp="1" noRot="1" noChangeAspect="1"/>
          </p:cNvSpPr>
          <p:nvPr>
            <p:ph type="sldImg"/>
          </p:nvPr>
        </p:nvSpPr>
        <p:spPr>
          <a:xfrm>
            <a:off x="381000" y="685800"/>
            <a:ext cx="6096000" cy="3429000"/>
          </a:xfrm>
          <a:prstGeom prst="rect">
            <a:avLst/>
          </a:prstGeom>
        </p:spPr>
        <p:txBody>
          <a:bodyPr/>
          <a:lstStyle/>
          <a:p>
            <a:endParaRPr/>
          </a:p>
        </p:txBody>
      </p:sp>
      <p:sp>
        <p:nvSpPr>
          <p:cNvPr id="793" name="Shape 7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9392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noRot="1" noChangeAspect="1"/>
          </p:cNvSpPr>
          <p:nvPr>
            <p:ph type="sldImg"/>
          </p:nvPr>
        </p:nvSpPr>
        <p:spPr>
          <a:xfrm>
            <a:off x="381000" y="685800"/>
            <a:ext cx="6096000" cy="3429000"/>
          </a:xfrm>
          <a:prstGeom prst="rect">
            <a:avLst/>
          </a:prstGeom>
        </p:spPr>
        <p:txBody>
          <a:bodyPr/>
          <a:lstStyle/>
          <a:p>
            <a:endParaRPr/>
          </a:p>
        </p:txBody>
      </p:sp>
      <p:sp>
        <p:nvSpPr>
          <p:cNvPr id="809" name="Shape 8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04691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a:spLocks noGrp="1" noRot="1" noChangeAspect="1"/>
          </p:cNvSpPr>
          <p:nvPr>
            <p:ph type="sldImg"/>
          </p:nvPr>
        </p:nvSpPr>
        <p:spPr>
          <a:xfrm>
            <a:off x="381000" y="685800"/>
            <a:ext cx="6096000" cy="3429000"/>
          </a:xfrm>
          <a:prstGeom prst="rect">
            <a:avLst/>
          </a:prstGeom>
        </p:spPr>
        <p:txBody>
          <a:bodyPr/>
          <a:lstStyle/>
          <a:p>
            <a:endParaRPr/>
          </a:p>
        </p:txBody>
      </p:sp>
      <p:sp>
        <p:nvSpPr>
          <p:cNvPr id="826" name="Shape 8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84396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Shape 836"/>
          <p:cNvSpPr>
            <a:spLocks noGrp="1" noRot="1" noChangeAspect="1"/>
          </p:cNvSpPr>
          <p:nvPr>
            <p:ph type="sldImg"/>
          </p:nvPr>
        </p:nvSpPr>
        <p:spPr>
          <a:xfrm>
            <a:off x="381000" y="685800"/>
            <a:ext cx="6096000" cy="3429000"/>
          </a:xfrm>
          <a:prstGeom prst="rect">
            <a:avLst/>
          </a:prstGeom>
        </p:spPr>
        <p:txBody>
          <a:bodyPr/>
          <a:lstStyle/>
          <a:p>
            <a:endParaRPr/>
          </a:p>
        </p:txBody>
      </p:sp>
      <p:sp>
        <p:nvSpPr>
          <p:cNvPr id="837" name="Shape 8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752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Shape 858"/>
          <p:cNvSpPr>
            <a:spLocks noGrp="1" noRot="1" noChangeAspect="1"/>
          </p:cNvSpPr>
          <p:nvPr>
            <p:ph type="sldImg"/>
          </p:nvPr>
        </p:nvSpPr>
        <p:spPr>
          <a:xfrm>
            <a:off x="381000" y="685800"/>
            <a:ext cx="6096000" cy="3429000"/>
          </a:xfrm>
          <a:prstGeom prst="rect">
            <a:avLst/>
          </a:prstGeom>
        </p:spPr>
        <p:txBody>
          <a:bodyPr/>
          <a:lstStyle/>
          <a:p>
            <a:endParaRPr/>
          </a:p>
        </p:txBody>
      </p:sp>
      <p:sp>
        <p:nvSpPr>
          <p:cNvPr id="859" name="Shape 8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4753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hape 881"/>
          <p:cNvSpPr>
            <a:spLocks noGrp="1" noRot="1" noChangeAspect="1"/>
          </p:cNvSpPr>
          <p:nvPr>
            <p:ph type="sldImg"/>
          </p:nvPr>
        </p:nvSpPr>
        <p:spPr>
          <a:xfrm>
            <a:off x="381000" y="685800"/>
            <a:ext cx="6096000" cy="3429000"/>
          </a:xfrm>
          <a:prstGeom prst="rect">
            <a:avLst/>
          </a:prstGeom>
        </p:spPr>
        <p:txBody>
          <a:bodyPr/>
          <a:lstStyle/>
          <a:p>
            <a:endParaRPr/>
          </a:p>
        </p:txBody>
      </p:sp>
      <p:sp>
        <p:nvSpPr>
          <p:cNvPr id="882" name="Shape 88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60944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a:spLocks noGrp="1" noRot="1" noChangeAspect="1"/>
          </p:cNvSpPr>
          <p:nvPr>
            <p:ph type="sldImg"/>
          </p:nvPr>
        </p:nvSpPr>
        <p:spPr>
          <a:xfrm>
            <a:off x="381000" y="685800"/>
            <a:ext cx="6096000" cy="3429000"/>
          </a:xfrm>
          <a:prstGeom prst="rect">
            <a:avLst/>
          </a:prstGeom>
        </p:spPr>
        <p:txBody>
          <a:bodyPr/>
          <a:lstStyle/>
          <a:p>
            <a:endParaRPr/>
          </a:p>
        </p:txBody>
      </p:sp>
      <p:sp>
        <p:nvSpPr>
          <p:cNvPr id="895" name="Shape 8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10971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endParaRPr/>
          </a:p>
        </p:txBody>
      </p:sp>
      <p:sp>
        <p:nvSpPr>
          <p:cNvPr id="909" name="Shape 9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455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hape 923"/>
          <p:cNvSpPr>
            <a:spLocks noGrp="1" noRot="1" noChangeAspect="1"/>
          </p:cNvSpPr>
          <p:nvPr>
            <p:ph type="sldImg"/>
          </p:nvPr>
        </p:nvSpPr>
        <p:spPr>
          <a:xfrm>
            <a:off x="381000" y="685800"/>
            <a:ext cx="6096000" cy="3429000"/>
          </a:xfrm>
          <a:prstGeom prst="rect">
            <a:avLst/>
          </a:prstGeom>
        </p:spPr>
        <p:txBody>
          <a:bodyPr/>
          <a:lstStyle/>
          <a:p>
            <a:endParaRPr/>
          </a:p>
        </p:txBody>
      </p:sp>
      <p:sp>
        <p:nvSpPr>
          <p:cNvPr id="924" name="Shape 9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5143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xfrm>
            <a:off x="381000" y="685800"/>
            <a:ext cx="6096000" cy="3429000"/>
          </a:xfrm>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16146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Shape 939"/>
          <p:cNvSpPr>
            <a:spLocks noGrp="1" noRot="1" noChangeAspect="1"/>
          </p:cNvSpPr>
          <p:nvPr>
            <p:ph type="sldImg"/>
          </p:nvPr>
        </p:nvSpPr>
        <p:spPr>
          <a:xfrm>
            <a:off x="381000" y="685800"/>
            <a:ext cx="6096000" cy="3429000"/>
          </a:xfrm>
          <a:prstGeom prst="rect">
            <a:avLst/>
          </a:prstGeom>
        </p:spPr>
        <p:txBody>
          <a:bodyPr/>
          <a:lstStyle/>
          <a:p>
            <a:endParaRPr/>
          </a:p>
        </p:txBody>
      </p:sp>
      <p:sp>
        <p:nvSpPr>
          <p:cNvPr id="940" name="Shape 94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8988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Shape 956"/>
          <p:cNvSpPr>
            <a:spLocks noGrp="1" noRot="1" noChangeAspect="1"/>
          </p:cNvSpPr>
          <p:nvPr>
            <p:ph type="sldImg"/>
          </p:nvPr>
        </p:nvSpPr>
        <p:spPr>
          <a:xfrm>
            <a:off x="381000" y="685800"/>
            <a:ext cx="6096000" cy="3429000"/>
          </a:xfrm>
          <a:prstGeom prst="rect">
            <a:avLst/>
          </a:prstGeom>
        </p:spPr>
        <p:txBody>
          <a:bodyPr/>
          <a:lstStyle/>
          <a:p>
            <a:endParaRPr/>
          </a:p>
        </p:txBody>
      </p:sp>
      <p:sp>
        <p:nvSpPr>
          <p:cNvPr id="957" name="Shape 95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624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noRot="1" noChangeAspect="1"/>
          </p:cNvSpPr>
          <p:nvPr>
            <p:ph type="sldImg"/>
          </p:nvPr>
        </p:nvSpPr>
        <p:spPr>
          <a:xfrm>
            <a:off x="381000" y="685800"/>
            <a:ext cx="6096000" cy="3429000"/>
          </a:xfrm>
          <a:prstGeom prst="rect">
            <a:avLst/>
          </a:prstGeom>
        </p:spPr>
        <p:txBody>
          <a:bodyPr/>
          <a:lstStyle/>
          <a:p>
            <a:endParaRPr/>
          </a:p>
        </p:txBody>
      </p:sp>
      <p:sp>
        <p:nvSpPr>
          <p:cNvPr id="976" name="Shape 9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49681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Shape 996"/>
          <p:cNvSpPr>
            <a:spLocks noGrp="1" noRot="1" noChangeAspect="1"/>
          </p:cNvSpPr>
          <p:nvPr>
            <p:ph type="sldImg"/>
          </p:nvPr>
        </p:nvSpPr>
        <p:spPr>
          <a:xfrm>
            <a:off x="381000" y="685800"/>
            <a:ext cx="6096000" cy="3429000"/>
          </a:xfrm>
          <a:prstGeom prst="rect">
            <a:avLst/>
          </a:prstGeom>
        </p:spPr>
        <p:txBody>
          <a:bodyPr/>
          <a:lstStyle/>
          <a:p>
            <a:endParaRPr/>
          </a:p>
        </p:txBody>
      </p:sp>
      <p:sp>
        <p:nvSpPr>
          <p:cNvPr id="997" name="Shape 9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00261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xfrm>
            <a:off x="381000" y="685800"/>
            <a:ext cx="6096000" cy="3429000"/>
          </a:xfrm>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0496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 name="Shape 1048"/>
          <p:cNvSpPr>
            <a:spLocks noGrp="1" noRot="1" noChangeAspect="1"/>
          </p:cNvSpPr>
          <p:nvPr>
            <p:ph type="sldImg"/>
          </p:nvPr>
        </p:nvSpPr>
        <p:spPr>
          <a:xfrm>
            <a:off x="381000" y="685800"/>
            <a:ext cx="6096000" cy="3429000"/>
          </a:xfrm>
          <a:prstGeom prst="rect">
            <a:avLst/>
          </a:prstGeom>
        </p:spPr>
        <p:txBody>
          <a:bodyPr/>
          <a:lstStyle/>
          <a:p>
            <a:endParaRPr/>
          </a:p>
        </p:txBody>
      </p:sp>
      <p:sp>
        <p:nvSpPr>
          <p:cNvPr id="1049" name="Shape 10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7596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 name="Shape 1092"/>
          <p:cNvSpPr>
            <a:spLocks noGrp="1" noRot="1" noChangeAspect="1"/>
          </p:cNvSpPr>
          <p:nvPr>
            <p:ph type="sldImg"/>
          </p:nvPr>
        </p:nvSpPr>
        <p:spPr>
          <a:xfrm>
            <a:off x="381000" y="685800"/>
            <a:ext cx="6096000" cy="3429000"/>
          </a:xfrm>
          <a:prstGeom prst="rect">
            <a:avLst/>
          </a:prstGeom>
        </p:spPr>
        <p:txBody>
          <a:bodyPr/>
          <a:lstStyle/>
          <a:p>
            <a:endParaRPr/>
          </a:p>
        </p:txBody>
      </p:sp>
      <p:sp>
        <p:nvSpPr>
          <p:cNvPr id="1093" name="Shape 10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2012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7720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Shape 1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121" name="Shape 11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33725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Shape 1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145" name="Shape 11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309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xfrm>
            <a:off x="381000" y="685800"/>
            <a:ext cx="6096000" cy="3429000"/>
          </a:xfrm>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49890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a:spLocks noGrp="1" noRot="1" noChangeAspect="1"/>
          </p:cNvSpPr>
          <p:nvPr>
            <p:ph type="sldImg"/>
          </p:nvPr>
        </p:nvSpPr>
        <p:spPr>
          <a:xfrm>
            <a:off x="381000" y="685800"/>
            <a:ext cx="6096000" cy="3429000"/>
          </a:xfrm>
          <a:prstGeom prst="rect">
            <a:avLst/>
          </a:prstGeom>
        </p:spPr>
        <p:txBody>
          <a:bodyPr/>
          <a:lstStyle/>
          <a:p>
            <a:endParaRPr/>
          </a:p>
        </p:txBody>
      </p:sp>
      <p:sp>
        <p:nvSpPr>
          <p:cNvPr id="1172" name="Shape 117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101301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noRot="1" noChangeAspect="1"/>
          </p:cNvSpPr>
          <p:nvPr>
            <p:ph type="sldImg"/>
          </p:nvPr>
        </p:nvSpPr>
        <p:spPr>
          <a:xfrm>
            <a:off x="381000" y="685800"/>
            <a:ext cx="6096000" cy="3429000"/>
          </a:xfrm>
          <a:prstGeom prst="rect">
            <a:avLst/>
          </a:prstGeom>
        </p:spPr>
        <p:txBody>
          <a:bodyPr/>
          <a:lstStyle/>
          <a:p>
            <a:endParaRPr/>
          </a:p>
        </p:txBody>
      </p:sp>
      <p:sp>
        <p:nvSpPr>
          <p:cNvPr id="1201" name="Shape 12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23613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Shape 1216"/>
          <p:cNvSpPr>
            <a:spLocks noGrp="1" noRot="1" noChangeAspect="1"/>
          </p:cNvSpPr>
          <p:nvPr>
            <p:ph type="sldImg"/>
          </p:nvPr>
        </p:nvSpPr>
        <p:spPr>
          <a:xfrm>
            <a:off x="381000" y="685800"/>
            <a:ext cx="6096000" cy="3429000"/>
          </a:xfrm>
          <a:prstGeom prst="rect">
            <a:avLst/>
          </a:prstGeom>
        </p:spPr>
        <p:txBody>
          <a:bodyPr/>
          <a:lstStyle/>
          <a:p>
            <a:endParaRPr/>
          </a:p>
        </p:txBody>
      </p:sp>
      <p:sp>
        <p:nvSpPr>
          <p:cNvPr id="1217" name="Shape 1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3930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Shape 1236"/>
          <p:cNvSpPr>
            <a:spLocks noGrp="1" noRot="1" noChangeAspect="1"/>
          </p:cNvSpPr>
          <p:nvPr>
            <p:ph type="sldImg"/>
          </p:nvPr>
        </p:nvSpPr>
        <p:spPr>
          <a:prstGeom prst="rect">
            <a:avLst/>
          </a:prstGeom>
        </p:spPr>
        <p:txBody>
          <a:bodyPr/>
          <a:lstStyle/>
          <a:p>
            <a:endParaRPr/>
          </a:p>
        </p:txBody>
      </p:sp>
      <p:sp>
        <p:nvSpPr>
          <p:cNvPr id="1237" name="Shape 12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6426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603385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Shape 1280"/>
          <p:cNvSpPr>
            <a:spLocks noGrp="1" noRot="1" noChangeAspect="1"/>
          </p:cNvSpPr>
          <p:nvPr>
            <p:ph type="sldImg"/>
          </p:nvPr>
        </p:nvSpPr>
        <p:spPr>
          <a:xfrm>
            <a:off x="381000" y="685800"/>
            <a:ext cx="6096000" cy="3429000"/>
          </a:xfrm>
          <a:prstGeom prst="rect">
            <a:avLst/>
          </a:prstGeom>
        </p:spPr>
        <p:txBody>
          <a:bodyPr/>
          <a:lstStyle/>
          <a:p>
            <a:endParaRPr/>
          </a:p>
        </p:txBody>
      </p:sp>
      <p:sp>
        <p:nvSpPr>
          <p:cNvPr id="1281" name="Shape 12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6249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Shape 1289"/>
          <p:cNvSpPr>
            <a:spLocks noGrp="1" noRot="1" noChangeAspect="1"/>
          </p:cNvSpPr>
          <p:nvPr>
            <p:ph type="sldImg"/>
          </p:nvPr>
        </p:nvSpPr>
        <p:spPr>
          <a:xfrm>
            <a:off x="381000" y="685800"/>
            <a:ext cx="6096000" cy="3429000"/>
          </a:xfrm>
          <a:prstGeom prst="rect">
            <a:avLst/>
          </a:prstGeom>
        </p:spPr>
        <p:txBody>
          <a:bodyPr/>
          <a:lstStyle/>
          <a:p>
            <a:endParaRPr/>
          </a:p>
        </p:txBody>
      </p:sp>
      <p:sp>
        <p:nvSpPr>
          <p:cNvPr id="1290" name="Shape 129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81689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Shape 1299"/>
          <p:cNvSpPr>
            <a:spLocks noGrp="1" noRot="1" noChangeAspect="1"/>
          </p:cNvSpPr>
          <p:nvPr>
            <p:ph type="sldImg"/>
          </p:nvPr>
        </p:nvSpPr>
        <p:spPr>
          <a:xfrm>
            <a:off x="381000" y="685800"/>
            <a:ext cx="6096000" cy="3429000"/>
          </a:xfrm>
          <a:prstGeom prst="rect">
            <a:avLst/>
          </a:prstGeom>
        </p:spPr>
        <p:txBody>
          <a:bodyPr/>
          <a:lstStyle/>
          <a:p>
            <a:endParaRPr/>
          </a:p>
        </p:txBody>
      </p:sp>
      <p:sp>
        <p:nvSpPr>
          <p:cNvPr id="1300" name="Shape 130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54783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a:spLocks noGrp="1" noRot="1" noChangeAspect="1"/>
          </p:cNvSpPr>
          <p:nvPr>
            <p:ph type="sldImg"/>
          </p:nvPr>
        </p:nvSpPr>
        <p:spPr>
          <a:xfrm>
            <a:off x="381000" y="685800"/>
            <a:ext cx="6096000" cy="3429000"/>
          </a:xfrm>
          <a:prstGeom prst="rect">
            <a:avLst/>
          </a:prstGeom>
        </p:spPr>
        <p:txBody>
          <a:bodyPr/>
          <a:lstStyle/>
          <a:p>
            <a:endParaRPr/>
          </a:p>
        </p:txBody>
      </p:sp>
      <p:sp>
        <p:nvSpPr>
          <p:cNvPr id="1312" name="Shape 131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22571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 name="Shape 13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32" name="Shape 13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205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xfrm>
            <a:off x="381000" y="685800"/>
            <a:ext cx="6096000" cy="3429000"/>
          </a:xfrm>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21609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 name="Shape 1340"/>
          <p:cNvSpPr>
            <a:spLocks noGrp="1" noRot="1" noChangeAspect="1"/>
          </p:cNvSpPr>
          <p:nvPr>
            <p:ph type="sldImg"/>
          </p:nvPr>
        </p:nvSpPr>
        <p:spPr>
          <a:xfrm>
            <a:off x="381000" y="685800"/>
            <a:ext cx="6096000" cy="3429000"/>
          </a:xfrm>
          <a:prstGeom prst="rect">
            <a:avLst/>
          </a:prstGeom>
        </p:spPr>
        <p:txBody>
          <a:bodyPr/>
          <a:lstStyle/>
          <a:p>
            <a:endParaRPr/>
          </a:p>
        </p:txBody>
      </p:sp>
      <p:sp>
        <p:nvSpPr>
          <p:cNvPr id="1341" name="Shape 1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05915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 name="Shape 1352"/>
          <p:cNvSpPr>
            <a:spLocks noGrp="1" noRot="1" noChangeAspect="1"/>
          </p:cNvSpPr>
          <p:nvPr>
            <p:ph type="sldImg"/>
          </p:nvPr>
        </p:nvSpPr>
        <p:spPr>
          <a:xfrm>
            <a:off x="381000" y="685800"/>
            <a:ext cx="6096000" cy="3429000"/>
          </a:xfrm>
          <a:prstGeom prst="rect">
            <a:avLst/>
          </a:prstGeom>
        </p:spPr>
        <p:txBody>
          <a:bodyPr/>
          <a:lstStyle/>
          <a:p>
            <a:endParaRPr/>
          </a:p>
        </p:txBody>
      </p:sp>
      <p:sp>
        <p:nvSpPr>
          <p:cNvPr id="1353" name="Shape 13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09176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Shape 136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6" name="Shape 13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55207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 name="Shape 1381"/>
          <p:cNvSpPr>
            <a:spLocks noGrp="1" noRot="1" noChangeAspect="1"/>
          </p:cNvSpPr>
          <p:nvPr>
            <p:ph type="sldImg"/>
          </p:nvPr>
        </p:nvSpPr>
        <p:spPr>
          <a:xfrm>
            <a:off x="381000" y="685800"/>
            <a:ext cx="6096000" cy="3429000"/>
          </a:xfrm>
          <a:prstGeom prst="rect">
            <a:avLst/>
          </a:prstGeom>
        </p:spPr>
        <p:txBody>
          <a:bodyPr/>
          <a:lstStyle/>
          <a:p>
            <a:endParaRPr/>
          </a:p>
        </p:txBody>
      </p:sp>
      <p:sp>
        <p:nvSpPr>
          <p:cNvPr id="1382" name="Shape 138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399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Shape 139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9" name="Shape 13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21939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Shape 1418"/>
          <p:cNvSpPr>
            <a:spLocks noGrp="1" noRot="1" noChangeAspect="1"/>
          </p:cNvSpPr>
          <p:nvPr>
            <p:ph type="sldImg"/>
          </p:nvPr>
        </p:nvSpPr>
        <p:spPr>
          <a:xfrm>
            <a:off x="381000" y="685800"/>
            <a:ext cx="6096000" cy="3429000"/>
          </a:xfrm>
          <a:prstGeom prst="rect">
            <a:avLst/>
          </a:prstGeom>
        </p:spPr>
        <p:txBody>
          <a:bodyPr/>
          <a:lstStyle/>
          <a:p>
            <a:endParaRPr/>
          </a:p>
        </p:txBody>
      </p:sp>
      <p:sp>
        <p:nvSpPr>
          <p:cNvPr id="1419" name="Shape 141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84236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Shape 14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42" name="Shape 14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2896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 name="Shape 146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6" name="Shape 14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60785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 name="Shape 1510"/>
          <p:cNvSpPr>
            <a:spLocks noGrp="1" noRot="1" noChangeAspect="1"/>
          </p:cNvSpPr>
          <p:nvPr>
            <p:ph type="sldImg"/>
          </p:nvPr>
        </p:nvSpPr>
        <p:spPr>
          <a:xfrm>
            <a:off x="381000" y="685800"/>
            <a:ext cx="6096000" cy="3429000"/>
          </a:xfrm>
          <a:prstGeom prst="rect">
            <a:avLst/>
          </a:prstGeom>
        </p:spPr>
        <p:txBody>
          <a:bodyPr/>
          <a:lstStyle/>
          <a:p>
            <a:endParaRPr/>
          </a:p>
        </p:txBody>
      </p:sp>
      <p:sp>
        <p:nvSpPr>
          <p:cNvPr id="1511" name="Shape 151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50405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Shape 1530"/>
          <p:cNvSpPr>
            <a:spLocks noGrp="1" noRot="1" noChangeAspect="1"/>
          </p:cNvSpPr>
          <p:nvPr>
            <p:ph type="sldImg"/>
          </p:nvPr>
        </p:nvSpPr>
        <p:spPr>
          <a:xfrm>
            <a:off x="381000" y="685800"/>
            <a:ext cx="6096000" cy="3429000"/>
          </a:xfrm>
          <a:prstGeom prst="rect">
            <a:avLst/>
          </a:prstGeom>
        </p:spPr>
        <p:txBody>
          <a:bodyPr/>
          <a:lstStyle/>
          <a:p>
            <a:endParaRPr/>
          </a:p>
        </p:txBody>
      </p:sp>
      <p:sp>
        <p:nvSpPr>
          <p:cNvPr id="1531" name="Shape 153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1328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37776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 name="Shape 1551"/>
          <p:cNvSpPr>
            <a:spLocks noGrp="1" noRot="1" noChangeAspect="1"/>
          </p:cNvSpPr>
          <p:nvPr>
            <p:ph type="sldImg"/>
          </p:nvPr>
        </p:nvSpPr>
        <p:spPr>
          <a:xfrm>
            <a:off x="381000" y="685800"/>
            <a:ext cx="6096000" cy="3429000"/>
          </a:xfrm>
          <a:prstGeom prst="rect">
            <a:avLst/>
          </a:prstGeom>
        </p:spPr>
        <p:txBody>
          <a:bodyPr/>
          <a:lstStyle/>
          <a:p>
            <a:endParaRPr/>
          </a:p>
        </p:txBody>
      </p:sp>
      <p:sp>
        <p:nvSpPr>
          <p:cNvPr id="1552" name="Shape 155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2451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Shape 1573"/>
          <p:cNvSpPr>
            <a:spLocks noGrp="1" noRot="1" noChangeAspect="1"/>
          </p:cNvSpPr>
          <p:nvPr>
            <p:ph type="sldImg"/>
          </p:nvPr>
        </p:nvSpPr>
        <p:spPr>
          <a:xfrm>
            <a:off x="381000" y="685800"/>
            <a:ext cx="6096000" cy="3429000"/>
          </a:xfrm>
          <a:prstGeom prst="rect">
            <a:avLst/>
          </a:prstGeom>
        </p:spPr>
        <p:txBody>
          <a:bodyPr/>
          <a:lstStyle/>
          <a:p>
            <a:endParaRPr/>
          </a:p>
        </p:txBody>
      </p:sp>
      <p:sp>
        <p:nvSpPr>
          <p:cNvPr id="1574" name="Shape 15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518446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Shape 1596"/>
          <p:cNvSpPr>
            <a:spLocks noGrp="1" noRot="1" noChangeAspect="1"/>
          </p:cNvSpPr>
          <p:nvPr>
            <p:ph type="sldImg"/>
          </p:nvPr>
        </p:nvSpPr>
        <p:spPr>
          <a:xfrm>
            <a:off x="381000" y="685800"/>
            <a:ext cx="6096000" cy="3429000"/>
          </a:xfrm>
          <a:prstGeom prst="rect">
            <a:avLst/>
          </a:prstGeom>
        </p:spPr>
        <p:txBody>
          <a:bodyPr/>
          <a:lstStyle/>
          <a:p>
            <a:endParaRPr/>
          </a:p>
        </p:txBody>
      </p:sp>
      <p:sp>
        <p:nvSpPr>
          <p:cNvPr id="1597" name="Shape 15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18461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Shape 1620"/>
          <p:cNvSpPr>
            <a:spLocks noGrp="1" noRot="1" noChangeAspect="1"/>
          </p:cNvSpPr>
          <p:nvPr>
            <p:ph type="sldImg"/>
          </p:nvPr>
        </p:nvSpPr>
        <p:spPr>
          <a:xfrm>
            <a:off x="381000" y="685800"/>
            <a:ext cx="6096000" cy="3429000"/>
          </a:xfrm>
          <a:prstGeom prst="rect">
            <a:avLst/>
          </a:prstGeom>
        </p:spPr>
        <p:txBody>
          <a:bodyPr/>
          <a:lstStyle/>
          <a:p>
            <a:endParaRPr/>
          </a:p>
        </p:txBody>
      </p:sp>
      <p:sp>
        <p:nvSpPr>
          <p:cNvPr id="1621" name="Shape 16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17838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8272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249376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292844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062379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700742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 name="Shape 1784"/>
          <p:cNvSpPr>
            <a:spLocks noGrp="1" noRot="1" noChangeAspect="1"/>
          </p:cNvSpPr>
          <p:nvPr>
            <p:ph type="sldImg"/>
          </p:nvPr>
        </p:nvSpPr>
        <p:spPr>
          <a:xfrm>
            <a:off x="381000" y="685800"/>
            <a:ext cx="6096000" cy="3429000"/>
          </a:xfrm>
          <a:prstGeom prst="rect">
            <a:avLst/>
          </a:prstGeom>
        </p:spPr>
        <p:txBody>
          <a:bodyPr/>
          <a:lstStyle/>
          <a:p>
            <a:endParaRPr/>
          </a:p>
        </p:txBody>
      </p:sp>
      <p:sp>
        <p:nvSpPr>
          <p:cNvPr id="1785" name="Shape 17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0013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78597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 name="Shape 1794"/>
          <p:cNvSpPr>
            <a:spLocks noGrp="1" noRot="1" noChangeAspect="1"/>
          </p:cNvSpPr>
          <p:nvPr>
            <p:ph type="sldImg"/>
          </p:nvPr>
        </p:nvSpPr>
        <p:spPr>
          <a:xfrm>
            <a:off x="381000" y="685800"/>
            <a:ext cx="6096000" cy="3429000"/>
          </a:xfrm>
          <a:prstGeom prst="rect">
            <a:avLst/>
          </a:prstGeom>
        </p:spPr>
        <p:txBody>
          <a:bodyPr/>
          <a:lstStyle/>
          <a:p>
            <a:endParaRPr/>
          </a:p>
        </p:txBody>
      </p:sp>
      <p:sp>
        <p:nvSpPr>
          <p:cNvPr id="1795" name="Shape 17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36306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xfrm>
            <a:off x="381000" y="685800"/>
            <a:ext cx="6096000" cy="3429000"/>
          </a:xfrm>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34624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 name="Shape 1817"/>
          <p:cNvSpPr>
            <a:spLocks noGrp="1" noRot="1" noChangeAspect="1"/>
          </p:cNvSpPr>
          <p:nvPr>
            <p:ph type="sldImg"/>
          </p:nvPr>
        </p:nvSpPr>
        <p:spPr>
          <a:xfrm>
            <a:off x="381000" y="685800"/>
            <a:ext cx="6096000" cy="3429000"/>
          </a:xfrm>
          <a:prstGeom prst="rect">
            <a:avLst/>
          </a:prstGeom>
        </p:spPr>
        <p:txBody>
          <a:bodyPr/>
          <a:lstStyle/>
          <a:p>
            <a:endParaRPr/>
          </a:p>
        </p:txBody>
      </p:sp>
      <p:sp>
        <p:nvSpPr>
          <p:cNvPr id="1818" name="Shape 181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06860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 name="Shape 1843"/>
          <p:cNvSpPr>
            <a:spLocks noGrp="1" noRot="1" noChangeAspect="1"/>
          </p:cNvSpPr>
          <p:nvPr>
            <p:ph type="sldImg"/>
          </p:nvPr>
        </p:nvSpPr>
        <p:spPr>
          <a:xfrm>
            <a:off x="381000" y="685800"/>
            <a:ext cx="6096000" cy="3429000"/>
          </a:xfrm>
          <a:prstGeom prst="rect">
            <a:avLst/>
          </a:prstGeom>
        </p:spPr>
        <p:txBody>
          <a:bodyPr/>
          <a:lstStyle/>
          <a:p>
            <a:endParaRPr/>
          </a:p>
        </p:txBody>
      </p:sp>
      <p:sp>
        <p:nvSpPr>
          <p:cNvPr id="1844" name="Shape 18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3227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Shape 1905"/>
          <p:cNvSpPr>
            <a:spLocks noGrp="1" noRot="1" noChangeAspect="1"/>
          </p:cNvSpPr>
          <p:nvPr>
            <p:ph type="sldImg"/>
          </p:nvPr>
        </p:nvSpPr>
        <p:spPr>
          <a:xfrm>
            <a:off x="381000" y="685800"/>
            <a:ext cx="6096000" cy="3429000"/>
          </a:xfrm>
          <a:prstGeom prst="rect">
            <a:avLst/>
          </a:prstGeom>
        </p:spPr>
        <p:txBody>
          <a:bodyPr/>
          <a:lstStyle/>
          <a:p>
            <a:endParaRPr/>
          </a:p>
        </p:txBody>
      </p:sp>
      <p:sp>
        <p:nvSpPr>
          <p:cNvPr id="1906" name="Shape 19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7878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00970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15691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5" name="Shape 21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27639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1409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7429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1.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1.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24.png"/><Relationship Id="rId8"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png"/><Relationship Id="rId8"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24.png"/><Relationship Id="rId8"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3.png"/><Relationship Id="rId5"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1.png"/><Relationship Id="rId6"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1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13" name="多处理器系统的类型"/>
          <p:cNvSpPr/>
          <p:nvPr/>
        </p:nvSpPr>
        <p:spPr>
          <a:xfrm>
            <a:off x="517620" y="729040"/>
            <a:ext cx="6524433"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314" name="3.5.1.1 紧密耦合的多处理器系统和松弛耦合的多处理器系统"/>
          <p:cNvSpPr/>
          <p:nvPr/>
        </p:nvSpPr>
        <p:spPr>
          <a:xfrm>
            <a:off x="73674" y="130252"/>
            <a:ext cx="84125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3.5.1.1 紧密耦合的多处理器系统和松弛耦合的多处理器系统</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Tree>
    <p:extLst>
      <p:ext uri="{BB962C8B-B14F-4D97-AF65-F5344CB8AC3E}">
        <p14:creationId xmlns:p14="http://schemas.microsoft.com/office/powerpoint/2010/main" val="1197023372"/>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2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25" name="死锁的预防"/>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死锁的预防</a:t>
            </a:r>
          </a:p>
        </p:txBody>
      </p:sp>
      <p:sp>
        <p:nvSpPr>
          <p:cNvPr id="1626" name="保证至少其中一个产生死锁的条件不成立"/>
          <p:cNvSpPr/>
          <p:nvPr/>
        </p:nvSpPr>
        <p:spPr>
          <a:xfrm>
            <a:off x="944401" y="2006675"/>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保证至少其中一个产生死锁的条件不成立</a:t>
            </a:r>
          </a:p>
        </p:txBody>
      </p:sp>
      <p:sp>
        <p:nvSpPr>
          <p:cNvPr id="1628" name="互斥条件"/>
          <p:cNvSpPr/>
          <p:nvPr/>
        </p:nvSpPr>
        <p:spPr>
          <a:xfrm>
            <a:off x="1181614" y="3792204"/>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strike="sngStrike"/>
              <a:t>互斥条件</a:t>
            </a:r>
          </a:p>
        </p:txBody>
      </p:sp>
      <p:sp>
        <p:nvSpPr>
          <p:cNvPr id="1631" name="请求和保持条件"/>
          <p:cNvSpPr/>
          <p:nvPr/>
        </p:nvSpPr>
        <p:spPr>
          <a:xfrm>
            <a:off x="1150062" y="5845988"/>
            <a:ext cx="463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t>请求和保持条件</a:t>
            </a:r>
          </a:p>
        </p:txBody>
      </p:sp>
      <p:sp>
        <p:nvSpPr>
          <p:cNvPr id="1634" name="不剥夺条件"/>
          <p:cNvSpPr/>
          <p:nvPr/>
        </p:nvSpPr>
        <p:spPr>
          <a:xfrm>
            <a:off x="1150062" y="7997156"/>
            <a:ext cx="336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637" name="环路等待条件"/>
          <p:cNvSpPr/>
          <p:nvPr/>
        </p:nvSpPr>
        <p:spPr>
          <a:xfrm>
            <a:off x="1150062" y="10148325"/>
            <a:ext cx="400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20" name="图片 19"/>
          <p:cNvPicPr>
            <a:picLocks noChangeAspect="1"/>
          </p:cNvPicPr>
          <p:nvPr/>
        </p:nvPicPr>
        <p:blipFill>
          <a:blip r:embed="rId4"/>
          <a:stretch>
            <a:fillRect/>
          </a:stretch>
        </p:blipFill>
        <p:spPr>
          <a:xfrm>
            <a:off x="20534741" y="779450"/>
            <a:ext cx="3365500" cy="1346200"/>
          </a:xfrm>
          <a:prstGeom prst="rect">
            <a:avLst/>
          </a:prstGeom>
        </p:spPr>
      </p:pic>
      <p:sp>
        <p:nvSpPr>
          <p:cNvPr id="21"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grpSp>
        <p:nvGrpSpPr>
          <p:cNvPr id="12" name="摒弃请求和保持条件"/>
          <p:cNvGrpSpPr/>
          <p:nvPr/>
        </p:nvGrpSpPr>
        <p:grpSpPr>
          <a:xfrm>
            <a:off x="6915367" y="5792107"/>
            <a:ext cx="6013264" cy="1174564"/>
            <a:chOff x="0" y="0"/>
            <a:chExt cx="6013263" cy="1174562"/>
          </a:xfrm>
        </p:grpSpPr>
        <p:sp>
          <p:nvSpPr>
            <p:cNvPr id="13" name="摒弃请求和保持条件"/>
            <p:cNvSpPr/>
            <p:nvPr/>
          </p:nvSpPr>
          <p:spPr>
            <a:xfrm>
              <a:off x="53881" y="53881"/>
              <a:ext cx="590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摒弃请求和保持条件</a:t>
              </a:r>
            </a:p>
          </p:txBody>
        </p:sp>
        <p:pic>
          <p:nvPicPr>
            <p:cNvPr id="14" name="摒弃请求和保持条件" descr="摒弃请求和保持条件"/>
            <p:cNvPicPr>
              <a:picLocks/>
            </p:cNvPicPr>
            <p:nvPr/>
          </p:nvPicPr>
          <p:blipFill>
            <a:blip r:embed="rId5">
              <a:extLst/>
            </a:blip>
            <a:stretch>
              <a:fillRect/>
            </a:stretch>
          </p:blipFill>
          <p:spPr>
            <a:xfrm>
              <a:off x="0" y="0"/>
              <a:ext cx="6013264" cy="1174564"/>
            </a:xfrm>
            <a:prstGeom prst="rect">
              <a:avLst/>
            </a:prstGeom>
            <a:effectLst/>
          </p:spPr>
        </p:pic>
      </p:grpSp>
      <p:grpSp>
        <p:nvGrpSpPr>
          <p:cNvPr id="15" name="摒弃不剥夺条件"/>
          <p:cNvGrpSpPr/>
          <p:nvPr/>
        </p:nvGrpSpPr>
        <p:grpSpPr>
          <a:xfrm>
            <a:off x="6892096" y="7943275"/>
            <a:ext cx="4743264" cy="1174564"/>
            <a:chOff x="0" y="0"/>
            <a:chExt cx="4743263" cy="1174562"/>
          </a:xfrm>
        </p:grpSpPr>
        <p:sp>
          <p:nvSpPr>
            <p:cNvPr id="16" name="摒弃不剥夺条件"/>
            <p:cNvSpPr/>
            <p:nvPr/>
          </p:nvSpPr>
          <p:spPr>
            <a:xfrm>
              <a:off x="53881" y="53881"/>
              <a:ext cx="463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摒弃不剥夺条件</a:t>
              </a:r>
            </a:p>
          </p:txBody>
        </p:sp>
        <p:pic>
          <p:nvPicPr>
            <p:cNvPr id="17" name="摒弃不剥夺条件" descr="摒弃不剥夺条件"/>
            <p:cNvPicPr>
              <a:picLocks/>
            </p:cNvPicPr>
            <p:nvPr/>
          </p:nvPicPr>
          <p:blipFill>
            <a:blip r:embed="rId6">
              <a:extLst/>
            </a:blip>
            <a:stretch>
              <a:fillRect/>
            </a:stretch>
          </p:blipFill>
          <p:spPr>
            <a:xfrm>
              <a:off x="0" y="0"/>
              <a:ext cx="4743264" cy="1174564"/>
            </a:xfrm>
            <a:prstGeom prst="rect">
              <a:avLst/>
            </a:prstGeom>
            <a:effectLst/>
          </p:spPr>
        </p:pic>
      </p:grpSp>
      <p:grpSp>
        <p:nvGrpSpPr>
          <p:cNvPr id="18" name="摒弃环路等待条件"/>
          <p:cNvGrpSpPr/>
          <p:nvPr/>
        </p:nvGrpSpPr>
        <p:grpSpPr>
          <a:xfrm>
            <a:off x="6866696" y="10094443"/>
            <a:ext cx="5378264" cy="1174564"/>
            <a:chOff x="0" y="0"/>
            <a:chExt cx="5378263" cy="1174562"/>
          </a:xfrm>
        </p:grpSpPr>
        <p:sp>
          <p:nvSpPr>
            <p:cNvPr id="19" name="摒弃环路等待条件"/>
            <p:cNvSpPr/>
            <p:nvPr/>
          </p:nvSpPr>
          <p:spPr>
            <a:xfrm>
              <a:off x="53881" y="53881"/>
              <a:ext cx="5270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摒弃环路等待条件</a:t>
              </a:r>
            </a:p>
          </p:txBody>
        </p:sp>
        <p:pic>
          <p:nvPicPr>
            <p:cNvPr id="22" name="摒弃环路等待条件" descr="摒弃环路等待条件"/>
            <p:cNvPicPr>
              <a:picLocks/>
            </p:cNvPicPr>
            <p:nvPr/>
          </p:nvPicPr>
          <p:blipFill>
            <a:blip r:embed="rId7">
              <a:extLst/>
            </a:blip>
            <a:stretch>
              <a:fillRect/>
            </a:stretch>
          </p:blipFill>
          <p:spPr>
            <a:xfrm>
              <a:off x="0" y="0"/>
              <a:ext cx="5378264" cy="1174564"/>
            </a:xfrm>
            <a:prstGeom prst="rect">
              <a:avLst/>
            </a:prstGeom>
            <a:effectLst/>
          </p:spPr>
        </p:pic>
      </p:grpSp>
      <p:sp>
        <p:nvSpPr>
          <p:cNvPr id="23" name="要求进程一次性申请需要的全部资源"/>
          <p:cNvSpPr/>
          <p:nvPr/>
        </p:nvSpPr>
        <p:spPr>
          <a:xfrm>
            <a:off x="13299637" y="5451698"/>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要求进程一次性申请需要的全部资源</a:t>
            </a:r>
          </a:p>
        </p:txBody>
      </p:sp>
      <p:sp>
        <p:nvSpPr>
          <p:cNvPr id="24" name="申请其他资源前释放已经占用的资源"/>
          <p:cNvSpPr/>
          <p:nvPr/>
        </p:nvSpPr>
        <p:spPr>
          <a:xfrm>
            <a:off x="13299637" y="6392680"/>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申请其他资源前释放已经占用的资源</a:t>
            </a:r>
          </a:p>
        </p:txBody>
      </p:sp>
    </p:spTree>
    <p:extLst>
      <p:ext uri="{BB962C8B-B14F-4D97-AF65-F5344CB8AC3E}">
        <p14:creationId xmlns:p14="http://schemas.microsoft.com/office/powerpoint/2010/main" val="127910041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2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25" name="死锁的预防"/>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死锁的预防</a:t>
            </a:r>
          </a:p>
        </p:txBody>
      </p:sp>
      <p:sp>
        <p:nvSpPr>
          <p:cNvPr id="1626" name="保证至少其中一个产生死锁的条件不成立"/>
          <p:cNvSpPr/>
          <p:nvPr/>
        </p:nvSpPr>
        <p:spPr>
          <a:xfrm>
            <a:off x="944401" y="2006675"/>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保证至少其中一个产生死锁的条件不成立</a:t>
            </a:r>
          </a:p>
        </p:txBody>
      </p:sp>
      <p:sp>
        <p:nvSpPr>
          <p:cNvPr id="1628" name="互斥条件"/>
          <p:cNvSpPr/>
          <p:nvPr/>
        </p:nvSpPr>
        <p:spPr>
          <a:xfrm>
            <a:off x="1181614" y="3792204"/>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strike="sngStrike"/>
              <a:t>互斥条件</a:t>
            </a:r>
          </a:p>
        </p:txBody>
      </p:sp>
      <p:sp>
        <p:nvSpPr>
          <p:cNvPr id="1631" name="请求和保持条件"/>
          <p:cNvSpPr/>
          <p:nvPr/>
        </p:nvSpPr>
        <p:spPr>
          <a:xfrm>
            <a:off x="1150062" y="5845988"/>
            <a:ext cx="463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t>请求和保持条件</a:t>
            </a:r>
          </a:p>
        </p:txBody>
      </p:sp>
      <p:sp>
        <p:nvSpPr>
          <p:cNvPr id="1634" name="不剥夺条件"/>
          <p:cNvSpPr/>
          <p:nvPr/>
        </p:nvSpPr>
        <p:spPr>
          <a:xfrm>
            <a:off x="1150062" y="7997156"/>
            <a:ext cx="336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637" name="环路等待条件"/>
          <p:cNvSpPr/>
          <p:nvPr/>
        </p:nvSpPr>
        <p:spPr>
          <a:xfrm>
            <a:off x="1150062" y="10148325"/>
            <a:ext cx="400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20" name="图片 19"/>
          <p:cNvPicPr>
            <a:picLocks noChangeAspect="1"/>
          </p:cNvPicPr>
          <p:nvPr/>
        </p:nvPicPr>
        <p:blipFill>
          <a:blip r:embed="rId4"/>
          <a:stretch>
            <a:fillRect/>
          </a:stretch>
        </p:blipFill>
        <p:spPr>
          <a:xfrm>
            <a:off x="20534741" y="779450"/>
            <a:ext cx="3365500" cy="1346200"/>
          </a:xfrm>
          <a:prstGeom prst="rect">
            <a:avLst/>
          </a:prstGeom>
        </p:spPr>
      </p:pic>
      <p:sp>
        <p:nvSpPr>
          <p:cNvPr id="21"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grpSp>
        <p:nvGrpSpPr>
          <p:cNvPr id="12" name="摒弃请求和保持条件"/>
          <p:cNvGrpSpPr/>
          <p:nvPr/>
        </p:nvGrpSpPr>
        <p:grpSpPr>
          <a:xfrm>
            <a:off x="6915367" y="5792107"/>
            <a:ext cx="6013264" cy="1174564"/>
            <a:chOff x="0" y="0"/>
            <a:chExt cx="6013263" cy="1174562"/>
          </a:xfrm>
        </p:grpSpPr>
        <p:sp>
          <p:nvSpPr>
            <p:cNvPr id="13" name="摒弃请求和保持条件"/>
            <p:cNvSpPr/>
            <p:nvPr/>
          </p:nvSpPr>
          <p:spPr>
            <a:xfrm>
              <a:off x="53881" y="53881"/>
              <a:ext cx="590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摒弃请求和保持条件</a:t>
              </a:r>
            </a:p>
          </p:txBody>
        </p:sp>
        <p:pic>
          <p:nvPicPr>
            <p:cNvPr id="14" name="摒弃请求和保持条件" descr="摒弃请求和保持条件"/>
            <p:cNvPicPr>
              <a:picLocks/>
            </p:cNvPicPr>
            <p:nvPr/>
          </p:nvPicPr>
          <p:blipFill>
            <a:blip r:embed="rId5">
              <a:extLst/>
            </a:blip>
            <a:stretch>
              <a:fillRect/>
            </a:stretch>
          </p:blipFill>
          <p:spPr>
            <a:xfrm>
              <a:off x="0" y="0"/>
              <a:ext cx="6013264" cy="1174564"/>
            </a:xfrm>
            <a:prstGeom prst="rect">
              <a:avLst/>
            </a:prstGeom>
            <a:effectLst/>
          </p:spPr>
        </p:pic>
      </p:grpSp>
      <p:grpSp>
        <p:nvGrpSpPr>
          <p:cNvPr id="15" name="摒弃不剥夺条件"/>
          <p:cNvGrpSpPr/>
          <p:nvPr/>
        </p:nvGrpSpPr>
        <p:grpSpPr>
          <a:xfrm>
            <a:off x="6892096" y="7943275"/>
            <a:ext cx="4743264" cy="1174564"/>
            <a:chOff x="0" y="0"/>
            <a:chExt cx="4743263" cy="1174562"/>
          </a:xfrm>
        </p:grpSpPr>
        <p:sp>
          <p:nvSpPr>
            <p:cNvPr id="16" name="摒弃不剥夺条件"/>
            <p:cNvSpPr/>
            <p:nvPr/>
          </p:nvSpPr>
          <p:spPr>
            <a:xfrm>
              <a:off x="53881" y="53881"/>
              <a:ext cx="463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摒弃不剥夺条件</a:t>
              </a:r>
            </a:p>
          </p:txBody>
        </p:sp>
        <p:pic>
          <p:nvPicPr>
            <p:cNvPr id="17" name="摒弃不剥夺条件" descr="摒弃不剥夺条件"/>
            <p:cNvPicPr>
              <a:picLocks/>
            </p:cNvPicPr>
            <p:nvPr/>
          </p:nvPicPr>
          <p:blipFill>
            <a:blip r:embed="rId6">
              <a:extLst/>
            </a:blip>
            <a:stretch>
              <a:fillRect/>
            </a:stretch>
          </p:blipFill>
          <p:spPr>
            <a:xfrm>
              <a:off x="0" y="0"/>
              <a:ext cx="4743264" cy="1174564"/>
            </a:xfrm>
            <a:prstGeom prst="rect">
              <a:avLst/>
            </a:prstGeom>
            <a:effectLst/>
          </p:spPr>
        </p:pic>
      </p:grpSp>
      <p:grpSp>
        <p:nvGrpSpPr>
          <p:cNvPr id="18" name="摒弃环路等待条件"/>
          <p:cNvGrpSpPr/>
          <p:nvPr/>
        </p:nvGrpSpPr>
        <p:grpSpPr>
          <a:xfrm>
            <a:off x="6866696" y="10094443"/>
            <a:ext cx="5378264" cy="1174564"/>
            <a:chOff x="0" y="0"/>
            <a:chExt cx="5378263" cy="1174562"/>
          </a:xfrm>
        </p:grpSpPr>
        <p:sp>
          <p:nvSpPr>
            <p:cNvPr id="19" name="摒弃环路等待条件"/>
            <p:cNvSpPr/>
            <p:nvPr/>
          </p:nvSpPr>
          <p:spPr>
            <a:xfrm>
              <a:off x="53881" y="53881"/>
              <a:ext cx="5270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摒弃环路等待条件</a:t>
              </a:r>
            </a:p>
          </p:txBody>
        </p:sp>
        <p:pic>
          <p:nvPicPr>
            <p:cNvPr id="22" name="摒弃环路等待条件" descr="摒弃环路等待条件"/>
            <p:cNvPicPr>
              <a:picLocks/>
            </p:cNvPicPr>
            <p:nvPr/>
          </p:nvPicPr>
          <p:blipFill>
            <a:blip r:embed="rId7">
              <a:extLst/>
            </a:blip>
            <a:stretch>
              <a:fillRect/>
            </a:stretch>
          </p:blipFill>
          <p:spPr>
            <a:xfrm>
              <a:off x="0" y="0"/>
              <a:ext cx="5378264" cy="1174564"/>
            </a:xfrm>
            <a:prstGeom prst="rect">
              <a:avLst/>
            </a:prstGeom>
            <a:effectLst/>
          </p:spPr>
        </p:pic>
      </p:grpSp>
      <p:sp>
        <p:nvSpPr>
          <p:cNvPr id="23" name="要求进程一次性申请需要的全部资源"/>
          <p:cNvSpPr/>
          <p:nvPr/>
        </p:nvSpPr>
        <p:spPr>
          <a:xfrm>
            <a:off x="13299637" y="5451698"/>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要求进程一次性申请需要的全部资源</a:t>
            </a:r>
          </a:p>
        </p:txBody>
      </p:sp>
      <p:sp>
        <p:nvSpPr>
          <p:cNvPr id="24" name="申请其他资源前释放已经占用的资源"/>
          <p:cNvSpPr/>
          <p:nvPr/>
        </p:nvSpPr>
        <p:spPr>
          <a:xfrm>
            <a:off x="13299637" y="6392680"/>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申请其他资源前释放已经占用的资源</a:t>
            </a:r>
          </a:p>
        </p:txBody>
      </p:sp>
      <p:sp>
        <p:nvSpPr>
          <p:cNvPr id="25" name="系统抢占被占用的资源分配给需要的进程"/>
          <p:cNvSpPr/>
          <p:nvPr/>
        </p:nvSpPr>
        <p:spPr>
          <a:xfrm>
            <a:off x="11954730" y="8073356"/>
            <a:ext cx="10414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系统抢占被占用的资源分配给需要的进程</a:t>
            </a:r>
          </a:p>
        </p:txBody>
      </p:sp>
    </p:spTree>
    <p:extLst>
      <p:ext uri="{BB962C8B-B14F-4D97-AF65-F5344CB8AC3E}">
        <p14:creationId xmlns:p14="http://schemas.microsoft.com/office/powerpoint/2010/main" val="46629821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2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25" name="死锁的预防"/>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死锁的预防</a:t>
            </a:r>
          </a:p>
        </p:txBody>
      </p:sp>
      <p:sp>
        <p:nvSpPr>
          <p:cNvPr id="1626" name="保证至少其中一个产生死锁的条件不成立"/>
          <p:cNvSpPr/>
          <p:nvPr/>
        </p:nvSpPr>
        <p:spPr>
          <a:xfrm>
            <a:off x="944401" y="2006675"/>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保证至少其中一个产生死锁的条件不成立</a:t>
            </a:r>
          </a:p>
        </p:txBody>
      </p:sp>
      <p:sp>
        <p:nvSpPr>
          <p:cNvPr id="1628" name="互斥条件"/>
          <p:cNvSpPr/>
          <p:nvPr/>
        </p:nvSpPr>
        <p:spPr>
          <a:xfrm>
            <a:off x="1181614" y="3792204"/>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strike="sngStrike"/>
              <a:t>互斥条件</a:t>
            </a:r>
          </a:p>
        </p:txBody>
      </p:sp>
      <p:sp>
        <p:nvSpPr>
          <p:cNvPr id="1631" name="请求和保持条件"/>
          <p:cNvSpPr/>
          <p:nvPr/>
        </p:nvSpPr>
        <p:spPr>
          <a:xfrm>
            <a:off x="1150062" y="5845988"/>
            <a:ext cx="463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t>请求和保持条件</a:t>
            </a:r>
          </a:p>
        </p:txBody>
      </p:sp>
      <p:sp>
        <p:nvSpPr>
          <p:cNvPr id="1634" name="不剥夺条件"/>
          <p:cNvSpPr/>
          <p:nvPr/>
        </p:nvSpPr>
        <p:spPr>
          <a:xfrm>
            <a:off x="1150062" y="7997156"/>
            <a:ext cx="336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637" name="环路等待条件"/>
          <p:cNvSpPr/>
          <p:nvPr/>
        </p:nvSpPr>
        <p:spPr>
          <a:xfrm>
            <a:off x="1150062" y="10148325"/>
            <a:ext cx="400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20" name="图片 19"/>
          <p:cNvPicPr>
            <a:picLocks noChangeAspect="1"/>
          </p:cNvPicPr>
          <p:nvPr/>
        </p:nvPicPr>
        <p:blipFill>
          <a:blip r:embed="rId4"/>
          <a:stretch>
            <a:fillRect/>
          </a:stretch>
        </p:blipFill>
        <p:spPr>
          <a:xfrm>
            <a:off x="20534741" y="779450"/>
            <a:ext cx="3365500" cy="1346200"/>
          </a:xfrm>
          <a:prstGeom prst="rect">
            <a:avLst/>
          </a:prstGeom>
        </p:spPr>
      </p:pic>
      <p:sp>
        <p:nvSpPr>
          <p:cNvPr id="21"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grpSp>
        <p:nvGrpSpPr>
          <p:cNvPr id="12" name="摒弃请求和保持条件"/>
          <p:cNvGrpSpPr/>
          <p:nvPr/>
        </p:nvGrpSpPr>
        <p:grpSpPr>
          <a:xfrm>
            <a:off x="6915367" y="5792107"/>
            <a:ext cx="6013264" cy="1174564"/>
            <a:chOff x="0" y="0"/>
            <a:chExt cx="6013263" cy="1174562"/>
          </a:xfrm>
        </p:grpSpPr>
        <p:sp>
          <p:nvSpPr>
            <p:cNvPr id="13" name="摒弃请求和保持条件"/>
            <p:cNvSpPr/>
            <p:nvPr/>
          </p:nvSpPr>
          <p:spPr>
            <a:xfrm>
              <a:off x="53881" y="53881"/>
              <a:ext cx="590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摒弃请求和保持条件</a:t>
              </a:r>
            </a:p>
          </p:txBody>
        </p:sp>
        <p:pic>
          <p:nvPicPr>
            <p:cNvPr id="14" name="摒弃请求和保持条件" descr="摒弃请求和保持条件"/>
            <p:cNvPicPr>
              <a:picLocks/>
            </p:cNvPicPr>
            <p:nvPr/>
          </p:nvPicPr>
          <p:blipFill>
            <a:blip r:embed="rId5">
              <a:extLst/>
            </a:blip>
            <a:stretch>
              <a:fillRect/>
            </a:stretch>
          </p:blipFill>
          <p:spPr>
            <a:xfrm>
              <a:off x="0" y="0"/>
              <a:ext cx="6013264" cy="1174564"/>
            </a:xfrm>
            <a:prstGeom prst="rect">
              <a:avLst/>
            </a:prstGeom>
            <a:effectLst/>
          </p:spPr>
        </p:pic>
      </p:grpSp>
      <p:grpSp>
        <p:nvGrpSpPr>
          <p:cNvPr id="15" name="摒弃不剥夺条件"/>
          <p:cNvGrpSpPr/>
          <p:nvPr/>
        </p:nvGrpSpPr>
        <p:grpSpPr>
          <a:xfrm>
            <a:off x="6892096" y="7943275"/>
            <a:ext cx="4743264" cy="1174564"/>
            <a:chOff x="0" y="0"/>
            <a:chExt cx="4743263" cy="1174562"/>
          </a:xfrm>
        </p:grpSpPr>
        <p:sp>
          <p:nvSpPr>
            <p:cNvPr id="16" name="摒弃不剥夺条件"/>
            <p:cNvSpPr/>
            <p:nvPr/>
          </p:nvSpPr>
          <p:spPr>
            <a:xfrm>
              <a:off x="53881" y="53881"/>
              <a:ext cx="463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摒弃不剥夺条件</a:t>
              </a:r>
            </a:p>
          </p:txBody>
        </p:sp>
        <p:pic>
          <p:nvPicPr>
            <p:cNvPr id="17" name="摒弃不剥夺条件" descr="摒弃不剥夺条件"/>
            <p:cNvPicPr>
              <a:picLocks/>
            </p:cNvPicPr>
            <p:nvPr/>
          </p:nvPicPr>
          <p:blipFill>
            <a:blip r:embed="rId6">
              <a:extLst/>
            </a:blip>
            <a:stretch>
              <a:fillRect/>
            </a:stretch>
          </p:blipFill>
          <p:spPr>
            <a:xfrm>
              <a:off x="0" y="0"/>
              <a:ext cx="4743264" cy="1174564"/>
            </a:xfrm>
            <a:prstGeom prst="rect">
              <a:avLst/>
            </a:prstGeom>
            <a:effectLst/>
          </p:spPr>
        </p:pic>
      </p:grpSp>
      <p:grpSp>
        <p:nvGrpSpPr>
          <p:cNvPr id="18" name="摒弃环路等待条件"/>
          <p:cNvGrpSpPr/>
          <p:nvPr/>
        </p:nvGrpSpPr>
        <p:grpSpPr>
          <a:xfrm>
            <a:off x="6866696" y="10094443"/>
            <a:ext cx="5378264" cy="1174564"/>
            <a:chOff x="0" y="0"/>
            <a:chExt cx="5378263" cy="1174562"/>
          </a:xfrm>
        </p:grpSpPr>
        <p:sp>
          <p:nvSpPr>
            <p:cNvPr id="19" name="摒弃环路等待条件"/>
            <p:cNvSpPr/>
            <p:nvPr/>
          </p:nvSpPr>
          <p:spPr>
            <a:xfrm>
              <a:off x="53881" y="53881"/>
              <a:ext cx="5270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摒弃环路等待条件</a:t>
              </a:r>
            </a:p>
          </p:txBody>
        </p:sp>
        <p:pic>
          <p:nvPicPr>
            <p:cNvPr id="22" name="摒弃环路等待条件" descr="摒弃环路等待条件"/>
            <p:cNvPicPr>
              <a:picLocks/>
            </p:cNvPicPr>
            <p:nvPr/>
          </p:nvPicPr>
          <p:blipFill>
            <a:blip r:embed="rId7">
              <a:extLst/>
            </a:blip>
            <a:stretch>
              <a:fillRect/>
            </a:stretch>
          </p:blipFill>
          <p:spPr>
            <a:xfrm>
              <a:off x="0" y="0"/>
              <a:ext cx="5378264" cy="1174564"/>
            </a:xfrm>
            <a:prstGeom prst="rect">
              <a:avLst/>
            </a:prstGeom>
            <a:effectLst/>
          </p:spPr>
        </p:pic>
      </p:grpSp>
      <p:sp>
        <p:nvSpPr>
          <p:cNvPr id="23" name="要求进程一次性申请需要的全部资源"/>
          <p:cNvSpPr/>
          <p:nvPr/>
        </p:nvSpPr>
        <p:spPr>
          <a:xfrm>
            <a:off x="13299637" y="5451698"/>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要求进程一次性申请需要的全部资源</a:t>
            </a:r>
          </a:p>
        </p:txBody>
      </p:sp>
      <p:sp>
        <p:nvSpPr>
          <p:cNvPr id="24" name="申请其他资源前释放已经占用的资源"/>
          <p:cNvSpPr/>
          <p:nvPr/>
        </p:nvSpPr>
        <p:spPr>
          <a:xfrm>
            <a:off x="13299637" y="6392680"/>
            <a:ext cx="9271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申请其他资源前释放已经占用的资源</a:t>
            </a:r>
          </a:p>
        </p:txBody>
      </p:sp>
      <p:sp>
        <p:nvSpPr>
          <p:cNvPr id="25" name="系统抢占被占用的资源分配给需要的进程"/>
          <p:cNvSpPr/>
          <p:nvPr/>
        </p:nvSpPr>
        <p:spPr>
          <a:xfrm>
            <a:off x="11954730" y="8073356"/>
            <a:ext cx="10414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系统抢占被占用的资源分配给需要的进程</a:t>
            </a:r>
          </a:p>
        </p:txBody>
      </p:sp>
      <p:sp>
        <p:nvSpPr>
          <p:cNvPr id="26" name="进程必须按规定的顺序申请资源"/>
          <p:cNvSpPr/>
          <p:nvPr/>
        </p:nvSpPr>
        <p:spPr>
          <a:xfrm>
            <a:off x="12654371" y="10224525"/>
            <a:ext cx="8128001" cy="914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进程必须按规定的顺序申请资源</a:t>
            </a:r>
          </a:p>
        </p:txBody>
      </p:sp>
    </p:spTree>
    <p:extLst>
      <p:ext uri="{BB962C8B-B14F-4D97-AF65-F5344CB8AC3E}">
        <p14:creationId xmlns:p14="http://schemas.microsoft.com/office/powerpoint/2010/main" val="205540501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2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2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29" name="1810…"/>
          <p:cNvSpPr/>
          <p:nvPr/>
        </p:nvSpPr>
        <p:spPr>
          <a:xfrm>
            <a:off x="2560144" y="3055785"/>
            <a:ext cx="19263712" cy="7393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1810</a:t>
            </a:r>
          </a:p>
          <a:p>
            <a:pPr algn="l">
              <a:lnSpc>
                <a:spcPct val="110000"/>
              </a:lnSpc>
              <a:defRPr sz="4800">
                <a:latin typeface="Lantinghei SC Extralight"/>
                <a:ea typeface="Lantinghei SC Extralight"/>
                <a:cs typeface="Lantinghei SC Extralight"/>
                <a:sym typeface="Lantinghei SC Extralight"/>
              </a:defRPr>
            </a:pPr>
            <a:r>
              <a:t>系统要求所有进程执行前一次性地申请在整个过程中所需要的全部资源，这样可以预防死锁发生的条件是（    ）</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A:互斥条件</a:t>
            </a:r>
          </a:p>
          <a:p>
            <a:pPr algn="l">
              <a:lnSpc>
                <a:spcPct val="110000"/>
              </a:lnSpc>
              <a:defRPr sz="4800">
                <a:latin typeface="Lantinghei SC Extralight"/>
                <a:ea typeface="Lantinghei SC Extralight"/>
                <a:cs typeface="Lantinghei SC Extralight"/>
                <a:sym typeface="Lantinghei SC Extralight"/>
              </a:defRPr>
            </a:pPr>
            <a:r>
              <a:t>B:请求和保持条件</a:t>
            </a:r>
          </a:p>
          <a:p>
            <a:pPr algn="l">
              <a:lnSpc>
                <a:spcPct val="110000"/>
              </a:lnSpc>
              <a:defRPr sz="4800">
                <a:latin typeface="Lantinghei SC Extralight"/>
                <a:ea typeface="Lantinghei SC Extralight"/>
                <a:cs typeface="Lantinghei SC Extralight"/>
                <a:sym typeface="Lantinghei SC Extralight"/>
              </a:defRPr>
            </a:pPr>
            <a:r>
              <a:t>C:不剥夺条件</a:t>
            </a:r>
          </a:p>
          <a:p>
            <a:pPr algn="l">
              <a:lnSpc>
                <a:spcPct val="110000"/>
              </a:lnSpc>
              <a:defRPr sz="4800">
                <a:latin typeface="Lantinghei SC Extralight"/>
                <a:ea typeface="Lantinghei SC Extralight"/>
                <a:cs typeface="Lantinghei SC Extralight"/>
                <a:sym typeface="Lantinghei SC Extralight"/>
              </a:defRPr>
            </a:pPr>
            <a:r>
              <a:t>D:环路等待</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95041353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3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3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34" name="1810…"/>
          <p:cNvSpPr/>
          <p:nvPr/>
        </p:nvSpPr>
        <p:spPr>
          <a:xfrm>
            <a:off x="2560144" y="3055785"/>
            <a:ext cx="19263712" cy="73939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1810</a:t>
            </a:r>
          </a:p>
          <a:p>
            <a:pPr algn="l">
              <a:lnSpc>
                <a:spcPct val="110000"/>
              </a:lnSpc>
              <a:defRPr sz="4800">
                <a:latin typeface="Lantinghei SC Extralight"/>
                <a:ea typeface="Lantinghei SC Extralight"/>
                <a:cs typeface="Lantinghei SC Extralight"/>
                <a:sym typeface="Lantinghei SC Extralight"/>
              </a:defRPr>
            </a:pPr>
            <a:r>
              <a:t>系统要求所有进程执行前一次性地申请在整个过程中所需要的全部资源，这样可以预防死锁发生的条件是（</a:t>
            </a:r>
            <a:r>
              <a:rPr>
                <a:solidFill>
                  <a:schemeClr val="accent5"/>
                </a:solidFill>
                <a:latin typeface="Lantinghei SC Demibold"/>
                <a:ea typeface="Lantinghei SC Demibold"/>
                <a:cs typeface="Lantinghei SC Demibold"/>
                <a:sym typeface="Lantinghei SC Demibold"/>
              </a:rPr>
              <a:t>B</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A:互斥条件</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B:请求和保持条件</a:t>
            </a:r>
          </a:p>
          <a:p>
            <a:pPr algn="l">
              <a:lnSpc>
                <a:spcPct val="110000"/>
              </a:lnSpc>
              <a:defRPr sz="4800">
                <a:latin typeface="Lantinghei SC Extralight"/>
                <a:ea typeface="Lantinghei SC Extralight"/>
                <a:cs typeface="Lantinghei SC Extralight"/>
                <a:sym typeface="Lantinghei SC Extralight"/>
              </a:defRPr>
            </a:pPr>
            <a:r>
              <a:t>C:不剥夺条件</a:t>
            </a:r>
          </a:p>
          <a:p>
            <a:pPr algn="l">
              <a:lnSpc>
                <a:spcPct val="110000"/>
              </a:lnSpc>
              <a:defRPr sz="4800">
                <a:latin typeface="Lantinghei SC Extralight"/>
                <a:ea typeface="Lantinghei SC Extralight"/>
                <a:cs typeface="Lantinghei SC Extralight"/>
                <a:sym typeface="Lantinghei SC Extralight"/>
              </a:defRPr>
            </a:pPr>
            <a:r>
              <a:t>D:环路等待</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61683232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3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3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39" name="系统出现死锁时一定同时保持了四个必要条件，对资源采用按序分配策略后可破坏其中的(    )…"/>
          <p:cNvSpPr/>
          <p:nvPr/>
        </p:nvSpPr>
        <p:spPr>
          <a:xfrm>
            <a:off x="3319245" y="3516795"/>
            <a:ext cx="17745510"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系统出现死锁时一定同时保持了四个必要条件，对资源采用按序分配策略后可破坏其中的(    )</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A:互斥条件</a:t>
            </a:r>
          </a:p>
          <a:p>
            <a:pPr algn="l">
              <a:lnSpc>
                <a:spcPct val="110000"/>
              </a:lnSpc>
              <a:defRPr sz="4800">
                <a:latin typeface="Lantinghei SC Extralight"/>
                <a:ea typeface="Lantinghei SC Extralight"/>
                <a:cs typeface="Lantinghei SC Extralight"/>
                <a:sym typeface="Lantinghei SC Extralight"/>
              </a:defRPr>
            </a:pPr>
            <a:r>
              <a:t>B:占有且等待条件</a:t>
            </a:r>
          </a:p>
          <a:p>
            <a:pPr algn="l">
              <a:lnSpc>
                <a:spcPct val="110000"/>
              </a:lnSpc>
              <a:defRPr sz="4800">
                <a:latin typeface="Lantinghei SC Extralight"/>
                <a:ea typeface="Lantinghei SC Extralight"/>
                <a:cs typeface="Lantinghei SC Extralight"/>
                <a:sym typeface="Lantinghei SC Extralight"/>
              </a:defRPr>
            </a:pPr>
            <a:r>
              <a:t>C:不可抢占资源条件</a:t>
            </a:r>
          </a:p>
          <a:p>
            <a:pPr algn="l">
              <a:lnSpc>
                <a:spcPct val="110000"/>
              </a:lnSpc>
              <a:defRPr sz="4800">
                <a:latin typeface="Lantinghei SC Extralight"/>
                <a:ea typeface="Lantinghei SC Extralight"/>
                <a:cs typeface="Lantinghei SC Extralight"/>
                <a:sym typeface="Lantinghei SC Extralight"/>
              </a:defRPr>
            </a:pPr>
            <a:r>
              <a:t>D:循环等待条件</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119730539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4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4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44" name="系统出现死锁时一定同时保持了四个必要条件，对资源采用按序分配策略后可破坏其中的( D )…"/>
          <p:cNvSpPr/>
          <p:nvPr/>
        </p:nvSpPr>
        <p:spPr>
          <a:xfrm>
            <a:off x="3319245" y="3516795"/>
            <a:ext cx="17745510"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系统出现死锁时一定同时保持了四个必要条件，对资源采用按序分配策略后可破坏其中的( </a:t>
            </a:r>
            <a:r>
              <a:rPr>
                <a:solidFill>
                  <a:schemeClr val="accent5"/>
                </a:solidFill>
                <a:latin typeface="Lantinghei SC Demibold"/>
                <a:ea typeface="Lantinghei SC Demibold"/>
                <a:cs typeface="Lantinghei SC Demibold"/>
                <a:sym typeface="Lantinghei SC Demibold"/>
              </a:rPr>
              <a:t>D</a:t>
            </a:r>
            <a:r>
              <a:t> )</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A:互斥条件</a:t>
            </a:r>
          </a:p>
          <a:p>
            <a:pPr algn="l">
              <a:lnSpc>
                <a:spcPct val="110000"/>
              </a:lnSpc>
              <a:defRPr sz="4800">
                <a:latin typeface="Lantinghei SC Extralight"/>
                <a:ea typeface="Lantinghei SC Extralight"/>
                <a:cs typeface="Lantinghei SC Extralight"/>
                <a:sym typeface="Lantinghei SC Extralight"/>
              </a:defRPr>
            </a:pPr>
            <a:r>
              <a:t>B:占有且等待条件</a:t>
            </a:r>
          </a:p>
          <a:p>
            <a:pPr algn="l">
              <a:lnSpc>
                <a:spcPct val="110000"/>
              </a:lnSpc>
              <a:defRPr sz="4800">
                <a:latin typeface="Lantinghei SC Extralight"/>
                <a:ea typeface="Lantinghei SC Extralight"/>
                <a:cs typeface="Lantinghei SC Extralight"/>
                <a:sym typeface="Lantinghei SC Extralight"/>
              </a:defRPr>
            </a:pPr>
            <a:r>
              <a:t>C:不可抢占资源条件</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D:循环等待条件</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119006860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4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4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49" name="资源的有序分配策略可以破坏死锁的______条件。"/>
          <p:cNvSpPr/>
          <p:nvPr/>
        </p:nvSpPr>
        <p:spPr>
          <a:xfrm>
            <a:off x="2560144" y="6282855"/>
            <a:ext cx="1926371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资源的有序分配策略可以破坏死锁的______条件。</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196780611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5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5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54" name="资源的有序分配策略可以破坏死锁的______条件。"/>
          <p:cNvSpPr/>
          <p:nvPr/>
        </p:nvSpPr>
        <p:spPr>
          <a:xfrm>
            <a:off x="2560144" y="6282855"/>
            <a:ext cx="1926371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资源的有序分配策略可以破坏死锁的______条件。</a:t>
            </a:r>
          </a:p>
        </p:txBody>
      </p:sp>
      <p:sp>
        <p:nvSpPr>
          <p:cNvPr id="1955" name="环路等待"/>
          <p:cNvSpPr/>
          <p:nvPr/>
        </p:nvSpPr>
        <p:spPr>
          <a:xfrm>
            <a:off x="12281622" y="556495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环路等待</a:t>
            </a:r>
          </a:p>
        </p:txBody>
      </p:sp>
      <p:sp>
        <p:nvSpPr>
          <p:cNvPr id="7"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166912697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5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5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60" name="1304…"/>
          <p:cNvSpPr/>
          <p:nvPr/>
        </p:nvSpPr>
        <p:spPr>
          <a:xfrm>
            <a:off x="5245681" y="3516795"/>
            <a:ext cx="13892639"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1304</a:t>
            </a:r>
          </a:p>
          <a:p>
            <a:pPr algn="l">
              <a:lnSpc>
                <a:spcPct val="110000"/>
              </a:lnSpc>
              <a:defRPr sz="4800">
                <a:latin typeface="Lantinghei SC Extralight"/>
                <a:ea typeface="Lantinghei SC Extralight"/>
                <a:cs typeface="Lantinghei SC Extralight"/>
                <a:sym typeface="Lantinghei SC Extralight"/>
              </a:defRPr>
            </a:pPr>
            <a:r>
              <a:t>对资源采用按序分配策略能（ ）</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A:防止死锁</a:t>
            </a:r>
          </a:p>
          <a:p>
            <a:pPr algn="l">
              <a:lnSpc>
                <a:spcPct val="110000"/>
              </a:lnSpc>
              <a:defRPr sz="4800">
                <a:latin typeface="Lantinghei SC Extralight"/>
                <a:ea typeface="Lantinghei SC Extralight"/>
                <a:cs typeface="Lantinghei SC Extralight"/>
                <a:sym typeface="Lantinghei SC Extralight"/>
              </a:defRPr>
            </a:pPr>
            <a:r>
              <a:t>B:避免死锁</a:t>
            </a:r>
          </a:p>
          <a:p>
            <a:pPr algn="l">
              <a:lnSpc>
                <a:spcPct val="110000"/>
              </a:lnSpc>
              <a:defRPr sz="4800">
                <a:latin typeface="Lantinghei SC Extralight"/>
                <a:ea typeface="Lantinghei SC Extralight"/>
                <a:cs typeface="Lantinghei SC Extralight"/>
                <a:sym typeface="Lantinghei SC Extralight"/>
              </a:defRPr>
            </a:pPr>
            <a:r>
              <a:t>C:检测死锁 </a:t>
            </a:r>
          </a:p>
          <a:p>
            <a:pPr algn="l">
              <a:lnSpc>
                <a:spcPct val="110000"/>
              </a:lnSpc>
              <a:defRPr sz="4800">
                <a:latin typeface="Lantinghei SC Extralight"/>
                <a:ea typeface="Lantinghei SC Extralight"/>
                <a:cs typeface="Lantinghei SC Extralight"/>
                <a:sym typeface="Lantinghei SC Extralight"/>
              </a:defRPr>
            </a:pPr>
            <a:r>
              <a:t>D:解除死锁</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4381040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17"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19" name="多处理器系统"/>
          <p:cNvSpPr/>
          <p:nvPr/>
        </p:nvSpPr>
        <p:spPr>
          <a:xfrm>
            <a:off x="2171683" y="3471772"/>
            <a:ext cx="2847821" cy="2191862"/>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20" name="紧密耦合"/>
          <p:cNvSpPr/>
          <p:nvPr/>
        </p:nvSpPr>
        <p:spPr>
          <a:xfrm>
            <a:off x="7184532" y="285131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321" name="？？耦合"/>
          <p:cNvSpPr/>
          <p:nvPr/>
        </p:nvSpPr>
        <p:spPr>
          <a:xfrm>
            <a:off x="7184532" y="501408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？？耦合</a:t>
            </a:r>
          </a:p>
        </p:txBody>
      </p:sp>
      <p:pic>
        <p:nvPicPr>
          <p:cNvPr id="322" name="线条" descr="线条"/>
          <p:cNvPicPr>
            <a:picLocks/>
          </p:cNvPicPr>
          <p:nvPr/>
        </p:nvPicPr>
        <p:blipFill>
          <a:blip r:embed="rId4">
            <a:extLst/>
          </a:blip>
          <a:stretch>
            <a:fillRect/>
          </a:stretch>
        </p:blipFill>
        <p:spPr>
          <a:xfrm rot="18900000">
            <a:off x="5181712" y="3664555"/>
            <a:ext cx="1872252" cy="352234"/>
          </a:xfrm>
          <a:prstGeom prst="rect">
            <a:avLst/>
          </a:prstGeom>
        </p:spPr>
      </p:pic>
      <p:pic>
        <p:nvPicPr>
          <p:cNvPr id="324" name="线条" descr="线条"/>
          <p:cNvPicPr>
            <a:picLocks/>
          </p:cNvPicPr>
          <p:nvPr/>
        </p:nvPicPr>
        <p:blipFill>
          <a:blip r:embed="rId5">
            <a:extLst/>
          </a:blip>
          <a:stretch>
            <a:fillRect/>
          </a:stretch>
        </p:blipFill>
        <p:spPr>
          <a:xfrm rot="2700000">
            <a:off x="5191221" y="5141240"/>
            <a:ext cx="1809737" cy="352235"/>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12" name="多处理器系统的类型"/>
          <p:cNvSpPr/>
          <p:nvPr/>
        </p:nvSpPr>
        <p:spPr>
          <a:xfrm>
            <a:off x="517620" y="729040"/>
            <a:ext cx="6524433"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13" name="3.5.1.1 紧密耦合的多处理器系统和松弛耦合的多处理器系统"/>
          <p:cNvSpPr/>
          <p:nvPr/>
        </p:nvSpPr>
        <p:spPr>
          <a:xfrm>
            <a:off x="73674" y="130252"/>
            <a:ext cx="84125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3.5.1.1 紧密耦合的多处理器系统和松弛耦合的多处理器系统</a:t>
            </a:r>
          </a:p>
        </p:txBody>
      </p:sp>
    </p:spTree>
    <p:extLst>
      <p:ext uri="{BB962C8B-B14F-4D97-AF65-F5344CB8AC3E}">
        <p14:creationId xmlns:p14="http://schemas.microsoft.com/office/powerpoint/2010/main" val="745008108"/>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6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6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65" name="1304…"/>
          <p:cNvSpPr/>
          <p:nvPr/>
        </p:nvSpPr>
        <p:spPr>
          <a:xfrm>
            <a:off x="5245681" y="3516795"/>
            <a:ext cx="13892639"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1304</a:t>
            </a:r>
          </a:p>
          <a:p>
            <a:pPr algn="l">
              <a:lnSpc>
                <a:spcPct val="110000"/>
              </a:lnSpc>
              <a:defRPr sz="4800">
                <a:latin typeface="Lantinghei SC Extralight"/>
                <a:ea typeface="Lantinghei SC Extralight"/>
                <a:cs typeface="Lantinghei SC Extralight"/>
                <a:sym typeface="Lantinghei SC Extralight"/>
              </a:defRPr>
            </a:pPr>
            <a:r>
              <a:t>对资源采用按序分配策略能（</a:t>
            </a:r>
            <a:r>
              <a:rPr>
                <a:solidFill>
                  <a:schemeClr val="accent5"/>
                </a:solidFill>
                <a:latin typeface="Lantinghei SC Demibold"/>
                <a:ea typeface="Lantinghei SC Demibold"/>
                <a:cs typeface="Lantinghei SC Demibold"/>
                <a:sym typeface="Lantinghei SC Demibold"/>
              </a:rPr>
              <a:t>A</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A:防止死锁</a:t>
            </a:r>
          </a:p>
          <a:p>
            <a:pPr algn="l">
              <a:lnSpc>
                <a:spcPct val="110000"/>
              </a:lnSpc>
              <a:defRPr sz="4800">
                <a:latin typeface="Lantinghei SC Extralight"/>
                <a:ea typeface="Lantinghei SC Extralight"/>
                <a:cs typeface="Lantinghei SC Extralight"/>
                <a:sym typeface="Lantinghei SC Extralight"/>
              </a:defRPr>
            </a:pPr>
            <a:r>
              <a:t>B:避免死锁</a:t>
            </a:r>
          </a:p>
          <a:p>
            <a:pPr algn="l">
              <a:lnSpc>
                <a:spcPct val="110000"/>
              </a:lnSpc>
              <a:defRPr sz="4800">
                <a:latin typeface="Lantinghei SC Extralight"/>
                <a:ea typeface="Lantinghei SC Extralight"/>
                <a:cs typeface="Lantinghei SC Extralight"/>
                <a:sym typeface="Lantinghei SC Extralight"/>
              </a:defRPr>
            </a:pPr>
            <a:r>
              <a:t>C:检测死锁 </a:t>
            </a:r>
          </a:p>
          <a:p>
            <a:pPr algn="l">
              <a:lnSpc>
                <a:spcPct val="110000"/>
              </a:lnSpc>
              <a:defRPr sz="4800">
                <a:latin typeface="Lantinghei SC Extralight"/>
                <a:ea typeface="Lantinghei SC Extralight"/>
                <a:cs typeface="Lantinghei SC Extralight"/>
                <a:sym typeface="Lantinghei SC Extralight"/>
              </a:defRPr>
            </a:pPr>
            <a:r>
              <a:t>D:解除死锁</a:t>
            </a:r>
          </a:p>
        </p:txBody>
      </p:sp>
      <p:sp>
        <p:nvSpPr>
          <p:cNvPr id="6"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164047348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76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765"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768" name="死锁的预防"/>
          <p:cNvGrpSpPr/>
          <p:nvPr/>
        </p:nvGrpSpPr>
        <p:grpSpPr>
          <a:xfrm>
            <a:off x="858694" y="2855218"/>
            <a:ext cx="3441701" cy="1143001"/>
            <a:chOff x="0" y="0"/>
            <a:chExt cx="3441700" cy="1143000"/>
          </a:xfrm>
        </p:grpSpPr>
        <p:sp>
          <p:nvSpPr>
            <p:cNvPr id="1767"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766"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1769"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1772" name="死锁的检测"/>
          <p:cNvGrpSpPr/>
          <p:nvPr/>
        </p:nvGrpSpPr>
        <p:grpSpPr>
          <a:xfrm>
            <a:off x="858694" y="7240900"/>
            <a:ext cx="3441701" cy="1143001"/>
            <a:chOff x="0" y="0"/>
            <a:chExt cx="3441700" cy="1143000"/>
          </a:xfrm>
        </p:grpSpPr>
        <p:sp>
          <p:nvSpPr>
            <p:cNvPr id="1771"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770"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775" name="死锁的避免"/>
          <p:cNvGrpSpPr/>
          <p:nvPr/>
        </p:nvGrpSpPr>
        <p:grpSpPr>
          <a:xfrm>
            <a:off x="858694" y="5048059"/>
            <a:ext cx="3441701" cy="1143001"/>
            <a:chOff x="0" y="0"/>
            <a:chExt cx="3441700" cy="1143000"/>
          </a:xfrm>
        </p:grpSpPr>
        <p:sp>
          <p:nvSpPr>
            <p:cNvPr id="1774"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773"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778" name="死锁的解除"/>
          <p:cNvGrpSpPr/>
          <p:nvPr/>
        </p:nvGrpSpPr>
        <p:grpSpPr>
          <a:xfrm>
            <a:off x="785688" y="9440339"/>
            <a:ext cx="3441701" cy="1143001"/>
            <a:chOff x="0" y="0"/>
            <a:chExt cx="3441700" cy="1143000"/>
          </a:xfrm>
        </p:grpSpPr>
        <p:sp>
          <p:nvSpPr>
            <p:cNvPr id="1777"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776"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779" name="检测当前系统是否出现死锁"/>
          <p:cNvSpPr/>
          <p:nvPr/>
        </p:nvSpPr>
        <p:spPr>
          <a:xfrm>
            <a:off x="5530469" y="7086699"/>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1780"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1781"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sp>
        <p:nvSpPr>
          <p:cNvPr id="1782" name="箭头"/>
          <p:cNvSpPr/>
          <p:nvPr/>
        </p:nvSpPr>
        <p:spPr>
          <a:xfrm>
            <a:off x="17937419" y="4984559"/>
            <a:ext cx="1867263" cy="1270001"/>
          </a:xfrm>
          <a:custGeom>
            <a:avLst/>
            <a:gdLst/>
            <a:ahLst/>
            <a:cxnLst>
              <a:cxn ang="0">
                <a:pos x="wd2" y="hd2"/>
              </a:cxn>
              <a:cxn ang="5400000">
                <a:pos x="wd2" y="hd2"/>
              </a:cxn>
              <a:cxn ang="10800000">
                <a:pos x="wd2" y="hd2"/>
              </a:cxn>
              <a:cxn ang="16200000">
                <a:pos x="wd2" y="hd2"/>
              </a:cxn>
            </a:cxnLst>
            <a:rect l="0" t="0" r="r" b="b"/>
            <a:pathLst>
              <a:path w="21600" h="21600" extrusionOk="0">
                <a:moveTo>
                  <a:pt x="9402" y="14256"/>
                </a:moveTo>
                <a:lnTo>
                  <a:pt x="9402" y="21600"/>
                </a:lnTo>
                <a:lnTo>
                  <a:pt x="0" y="10800"/>
                </a:lnTo>
                <a:lnTo>
                  <a:pt x="9402" y="0"/>
                </a:lnTo>
                <a:lnTo>
                  <a:pt x="9402" y="7344"/>
                </a:lnTo>
                <a:lnTo>
                  <a:pt x="21600" y="7344"/>
                </a:lnTo>
                <a:lnTo>
                  <a:pt x="21600" y="14256"/>
                </a:lnTo>
                <a:close/>
              </a:path>
            </a:pathLst>
          </a:cu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783"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Tree>
    <p:extLst>
      <p:ext uri="{BB962C8B-B14F-4D97-AF65-F5344CB8AC3E}">
        <p14:creationId xmlns:p14="http://schemas.microsoft.com/office/powerpoint/2010/main" val="182978913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78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789"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792" name="通过资源合理分配使系统处于安全状态"/>
          <p:cNvGrpSpPr/>
          <p:nvPr/>
        </p:nvGrpSpPr>
        <p:grpSpPr>
          <a:xfrm>
            <a:off x="845006" y="1906140"/>
            <a:ext cx="11061701" cy="1143001"/>
            <a:chOff x="0" y="0"/>
            <a:chExt cx="11061699" cy="1143000"/>
          </a:xfrm>
        </p:grpSpPr>
        <p:sp>
          <p:nvSpPr>
            <p:cNvPr id="1791" name="通过资源合理分配使系统处于安全状态"/>
            <p:cNvSpPr/>
            <p:nvPr/>
          </p:nvSpPr>
          <p:spPr>
            <a:xfrm>
              <a:off x="38100" y="38100"/>
              <a:ext cx="1098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通过资源合理分配使系统处于</a:t>
              </a:r>
              <a:r>
                <a:rPr b="1">
                  <a:solidFill>
                    <a:schemeClr val="accent5"/>
                  </a:solidFill>
                  <a:latin typeface="Helvetica"/>
                  <a:ea typeface="Helvetica"/>
                  <a:cs typeface="Helvetica"/>
                  <a:sym typeface="Helvetica"/>
                </a:rPr>
                <a:t>安全状态</a:t>
              </a:r>
            </a:p>
          </p:txBody>
        </p:sp>
        <p:pic>
          <p:nvPicPr>
            <p:cNvPr id="1790" name="通过资源合理分配使系统处于安全状态" descr="通过资源合理分配使系统处于安全状态"/>
            <p:cNvPicPr>
              <a:picLocks/>
            </p:cNvPicPr>
            <p:nvPr/>
          </p:nvPicPr>
          <p:blipFill>
            <a:blip r:embed="rId4">
              <a:extLst/>
            </a:blip>
            <a:stretch>
              <a:fillRect/>
            </a:stretch>
          </p:blipFill>
          <p:spPr>
            <a:xfrm>
              <a:off x="0" y="-1"/>
              <a:ext cx="11061700" cy="1143001"/>
            </a:xfrm>
            <a:prstGeom prst="rect">
              <a:avLst/>
            </a:prstGeom>
            <a:effectLst/>
          </p:spPr>
        </p:pic>
      </p:gr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0"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69411361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79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799"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02" name="通过资源合理分配使系统处于安全状态"/>
          <p:cNvGrpSpPr/>
          <p:nvPr/>
        </p:nvGrpSpPr>
        <p:grpSpPr>
          <a:xfrm>
            <a:off x="845006" y="1906140"/>
            <a:ext cx="11061701" cy="1143001"/>
            <a:chOff x="0" y="0"/>
            <a:chExt cx="11061699" cy="1143000"/>
          </a:xfrm>
        </p:grpSpPr>
        <p:sp>
          <p:nvSpPr>
            <p:cNvPr id="1801" name="通过资源合理分配使系统处于安全状态"/>
            <p:cNvSpPr/>
            <p:nvPr/>
          </p:nvSpPr>
          <p:spPr>
            <a:xfrm>
              <a:off x="38100" y="38100"/>
              <a:ext cx="1098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通过资源合理分配使系统处于</a:t>
              </a:r>
              <a:r>
                <a:rPr b="1">
                  <a:solidFill>
                    <a:schemeClr val="accent5"/>
                  </a:solidFill>
                  <a:latin typeface="Helvetica"/>
                  <a:ea typeface="Helvetica"/>
                  <a:cs typeface="Helvetica"/>
                  <a:sym typeface="Helvetica"/>
                </a:rPr>
                <a:t>安全状态</a:t>
              </a:r>
            </a:p>
          </p:txBody>
        </p:sp>
        <p:pic>
          <p:nvPicPr>
            <p:cNvPr id="1800" name="通过资源合理分配使系统处于安全状态" descr="通过资源合理分配使系统处于安全状态"/>
            <p:cNvPicPr>
              <a:picLocks/>
            </p:cNvPicPr>
            <p:nvPr/>
          </p:nvPicPr>
          <p:blipFill>
            <a:blip r:embed="rId4">
              <a:extLst/>
            </a:blip>
            <a:stretch>
              <a:fillRect/>
            </a:stretch>
          </p:blipFill>
          <p:spPr>
            <a:xfrm>
              <a:off x="0" y="-1"/>
              <a:ext cx="11061700" cy="1143001"/>
            </a:xfrm>
            <a:prstGeom prst="rect">
              <a:avLst/>
            </a:prstGeom>
            <a:effectLst/>
          </p:spPr>
        </p:pic>
      </p:grpSp>
      <p:sp>
        <p:nvSpPr>
          <p:cNvPr id="1803" name="🤔️啥是安全🔐状态"/>
          <p:cNvSpPr/>
          <p:nvPr/>
        </p:nvSpPr>
        <p:spPr>
          <a:xfrm>
            <a:off x="955807" y="3689855"/>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🤔️啥是安全🔐状态</a:t>
            </a: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1"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52085904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0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10"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13" name="通过资源合理分配使系统处于安全状态"/>
          <p:cNvGrpSpPr/>
          <p:nvPr/>
        </p:nvGrpSpPr>
        <p:grpSpPr>
          <a:xfrm>
            <a:off x="845006" y="1906140"/>
            <a:ext cx="11061701" cy="1143001"/>
            <a:chOff x="0" y="0"/>
            <a:chExt cx="11061699" cy="1143000"/>
          </a:xfrm>
        </p:grpSpPr>
        <p:sp>
          <p:nvSpPr>
            <p:cNvPr id="1812" name="通过资源合理分配使系统处于安全状态"/>
            <p:cNvSpPr/>
            <p:nvPr/>
          </p:nvSpPr>
          <p:spPr>
            <a:xfrm>
              <a:off x="38100" y="38100"/>
              <a:ext cx="1098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通过资源合理分配使系统处于</a:t>
              </a:r>
              <a:r>
                <a:rPr b="1">
                  <a:solidFill>
                    <a:schemeClr val="accent5"/>
                  </a:solidFill>
                  <a:latin typeface="Helvetica"/>
                  <a:ea typeface="Helvetica"/>
                  <a:cs typeface="Helvetica"/>
                  <a:sym typeface="Helvetica"/>
                </a:rPr>
                <a:t>安全状态</a:t>
              </a:r>
            </a:p>
          </p:txBody>
        </p:sp>
        <p:pic>
          <p:nvPicPr>
            <p:cNvPr id="1811" name="通过资源合理分配使系统处于安全状态" descr="通过资源合理分配使系统处于安全状态"/>
            <p:cNvPicPr>
              <a:picLocks/>
            </p:cNvPicPr>
            <p:nvPr/>
          </p:nvPicPr>
          <p:blipFill>
            <a:blip r:embed="rId4">
              <a:extLst/>
            </a:blip>
            <a:stretch>
              <a:fillRect/>
            </a:stretch>
          </p:blipFill>
          <p:spPr>
            <a:xfrm>
              <a:off x="0" y="-1"/>
              <a:ext cx="11061700" cy="1143001"/>
            </a:xfrm>
            <a:prstGeom prst="rect">
              <a:avLst/>
            </a:prstGeom>
            <a:effectLst/>
          </p:spPr>
        </p:pic>
      </p:grpSp>
      <p:sp>
        <p:nvSpPr>
          <p:cNvPr id="1814" name="🤔️啥是安全🔐状态"/>
          <p:cNvSpPr/>
          <p:nvPr/>
        </p:nvSpPr>
        <p:spPr>
          <a:xfrm>
            <a:off x="955807" y="3689855"/>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🤔️啥是安全🔐状态</a:t>
            </a:r>
          </a:p>
        </p:txBody>
      </p:sp>
      <p:sp>
        <p:nvSpPr>
          <p:cNvPr id="1815" name="能够找到一个进程执行序列，按照这个序列为每个进程分配资源，就可以保证进程资源分配和执行顺利完成，不会发生死锁"/>
          <p:cNvSpPr/>
          <p:nvPr/>
        </p:nvSpPr>
        <p:spPr>
          <a:xfrm>
            <a:off x="964220" y="4900026"/>
            <a:ext cx="1729647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能够找到一个进程</a:t>
            </a:r>
            <a:r>
              <a:rPr b="1">
                <a:latin typeface="Helvetica"/>
                <a:ea typeface="Helvetica"/>
                <a:cs typeface="Helvetica"/>
                <a:sym typeface="Helvetica"/>
              </a:rPr>
              <a:t>执行序列</a:t>
            </a:r>
            <a:r>
              <a:t>，按照这个序列为每个进程分配资源，就可以保证进程资源分配和执行顺利完成，</a:t>
            </a:r>
            <a:r>
              <a:rPr b="1">
                <a:latin typeface="Helvetica"/>
                <a:ea typeface="Helvetica"/>
                <a:cs typeface="Helvetica"/>
                <a:sym typeface="Helvetica"/>
              </a:rPr>
              <a:t>不会发生死锁</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2"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53257724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2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22"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25" name="通过资源合理分配使系统处于安全状态"/>
          <p:cNvGrpSpPr/>
          <p:nvPr/>
        </p:nvGrpSpPr>
        <p:grpSpPr>
          <a:xfrm>
            <a:off x="845006" y="1906140"/>
            <a:ext cx="11061701" cy="1143001"/>
            <a:chOff x="0" y="0"/>
            <a:chExt cx="11061699" cy="1143000"/>
          </a:xfrm>
        </p:grpSpPr>
        <p:sp>
          <p:nvSpPr>
            <p:cNvPr id="1824" name="通过资源合理分配使系统处于安全状态"/>
            <p:cNvSpPr/>
            <p:nvPr/>
          </p:nvSpPr>
          <p:spPr>
            <a:xfrm>
              <a:off x="38100" y="38100"/>
              <a:ext cx="1098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通过资源合理分配使系统处于</a:t>
              </a:r>
              <a:r>
                <a:rPr b="1">
                  <a:solidFill>
                    <a:schemeClr val="accent5"/>
                  </a:solidFill>
                  <a:latin typeface="Helvetica"/>
                  <a:ea typeface="Helvetica"/>
                  <a:cs typeface="Helvetica"/>
                  <a:sym typeface="Helvetica"/>
                </a:rPr>
                <a:t>安全状态</a:t>
              </a:r>
            </a:p>
          </p:txBody>
        </p:sp>
        <p:pic>
          <p:nvPicPr>
            <p:cNvPr id="1823" name="通过资源合理分配使系统处于安全状态" descr="通过资源合理分配使系统处于安全状态"/>
            <p:cNvPicPr>
              <a:picLocks/>
            </p:cNvPicPr>
            <p:nvPr/>
          </p:nvPicPr>
          <p:blipFill>
            <a:blip r:embed="rId4">
              <a:extLst/>
            </a:blip>
            <a:stretch>
              <a:fillRect/>
            </a:stretch>
          </p:blipFill>
          <p:spPr>
            <a:xfrm>
              <a:off x="0" y="-1"/>
              <a:ext cx="11061700" cy="1143001"/>
            </a:xfrm>
            <a:prstGeom prst="rect">
              <a:avLst/>
            </a:prstGeom>
            <a:effectLst/>
          </p:spPr>
        </p:pic>
      </p:grpSp>
      <p:sp>
        <p:nvSpPr>
          <p:cNvPr id="1826" name="🤔️啥是安全🔐状态"/>
          <p:cNvSpPr/>
          <p:nvPr/>
        </p:nvSpPr>
        <p:spPr>
          <a:xfrm>
            <a:off x="955807" y="3689855"/>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🤔️啥是安全🔐状态</a:t>
            </a:r>
          </a:p>
        </p:txBody>
      </p:sp>
      <p:grpSp>
        <p:nvGrpSpPr>
          <p:cNvPr id="1829" name="安全状态"/>
          <p:cNvGrpSpPr/>
          <p:nvPr/>
        </p:nvGrpSpPr>
        <p:grpSpPr>
          <a:xfrm>
            <a:off x="1013260" y="7732374"/>
            <a:ext cx="3473265" cy="1174564"/>
            <a:chOff x="0" y="0"/>
            <a:chExt cx="3473263" cy="1174562"/>
          </a:xfrm>
        </p:grpSpPr>
        <p:sp>
          <p:nvSpPr>
            <p:cNvPr id="1828" name="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安全状态</a:t>
              </a:r>
            </a:p>
          </p:txBody>
        </p:sp>
        <p:pic>
          <p:nvPicPr>
            <p:cNvPr id="1827" name="安全状态" descr="安全状态"/>
            <p:cNvPicPr>
              <a:picLocks/>
            </p:cNvPicPr>
            <p:nvPr/>
          </p:nvPicPr>
          <p:blipFill>
            <a:blip r:embed="rId5">
              <a:extLst/>
            </a:blip>
            <a:stretch>
              <a:fillRect/>
            </a:stretch>
          </p:blipFill>
          <p:spPr>
            <a:xfrm>
              <a:off x="-1" y="0"/>
              <a:ext cx="3473265" cy="1174564"/>
            </a:xfrm>
            <a:prstGeom prst="rect">
              <a:avLst/>
            </a:prstGeom>
            <a:effectLst/>
          </p:spPr>
        </p:pic>
      </p:grpSp>
      <p:grpSp>
        <p:nvGrpSpPr>
          <p:cNvPr id="1832" name="不安全状态"/>
          <p:cNvGrpSpPr/>
          <p:nvPr/>
        </p:nvGrpSpPr>
        <p:grpSpPr>
          <a:xfrm>
            <a:off x="1013260" y="10048018"/>
            <a:ext cx="3473264" cy="1174564"/>
            <a:chOff x="0" y="0"/>
            <a:chExt cx="3473263" cy="1174562"/>
          </a:xfrm>
        </p:grpSpPr>
        <p:sp>
          <p:nvSpPr>
            <p:cNvPr id="1831" name="不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不安全状态</a:t>
              </a:r>
            </a:p>
          </p:txBody>
        </p:sp>
        <p:pic>
          <p:nvPicPr>
            <p:cNvPr id="1830" name="不安全状态" descr="不安全状态"/>
            <p:cNvPicPr>
              <a:picLocks/>
            </p:cNvPicPr>
            <p:nvPr/>
          </p:nvPicPr>
          <p:blipFill>
            <a:blip r:embed="rId5">
              <a:extLst/>
            </a:blip>
            <a:stretch>
              <a:fillRect/>
            </a:stretch>
          </p:blipFill>
          <p:spPr>
            <a:xfrm>
              <a:off x="0" y="0"/>
              <a:ext cx="3473264" cy="1174564"/>
            </a:xfrm>
            <a:prstGeom prst="rect">
              <a:avLst/>
            </a:prstGeom>
            <a:effectLst/>
          </p:spPr>
        </p:pic>
      </p:grpSp>
      <p:sp>
        <p:nvSpPr>
          <p:cNvPr id="1833" name="至少找到一个这样的序列"/>
          <p:cNvSpPr/>
          <p:nvPr/>
        </p:nvSpPr>
        <p:spPr>
          <a:xfrm>
            <a:off x="6538847" y="7708862"/>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至少找到一个这样的序列</a:t>
            </a:r>
          </a:p>
        </p:txBody>
      </p:sp>
      <p:sp>
        <p:nvSpPr>
          <p:cNvPr id="1834" name="找不到一个这样的序列"/>
          <p:cNvSpPr/>
          <p:nvPr/>
        </p:nvSpPr>
        <p:spPr>
          <a:xfrm>
            <a:off x="6531639" y="10139999"/>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找不到一个这样的序列</a:t>
            </a:r>
          </a:p>
        </p:txBody>
      </p:sp>
      <p:sp>
        <p:nvSpPr>
          <p:cNvPr id="1835" name="不可能发生死锁"/>
          <p:cNvSpPr/>
          <p:nvPr/>
        </p:nvSpPr>
        <p:spPr>
          <a:xfrm>
            <a:off x="15508506" y="7732374"/>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不可能发生死锁</a:t>
            </a:r>
          </a:p>
        </p:txBody>
      </p:sp>
      <p:sp>
        <p:nvSpPr>
          <p:cNvPr id="1836" name="可能会发生死锁"/>
          <p:cNvSpPr/>
          <p:nvPr/>
        </p:nvSpPr>
        <p:spPr>
          <a:xfrm>
            <a:off x="14851885" y="1013999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可能会发生死锁</a:t>
            </a:r>
          </a:p>
        </p:txBody>
      </p:sp>
      <p:sp>
        <p:nvSpPr>
          <p:cNvPr id="1837" name="箭头"/>
          <p:cNvSpPr/>
          <p:nvPr/>
        </p:nvSpPr>
        <p:spPr>
          <a:xfrm>
            <a:off x="4968667" y="7569162"/>
            <a:ext cx="1270001" cy="1270001"/>
          </a:xfrm>
          <a:prstGeom prst="rightArrow">
            <a:avLst>
              <a:gd name="adj1" fmla="val 32000"/>
              <a:gd name="adj2" fmla="val 64000"/>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838" name="箭头"/>
          <p:cNvSpPr/>
          <p:nvPr/>
        </p:nvSpPr>
        <p:spPr>
          <a:xfrm>
            <a:off x="4968667" y="10000299"/>
            <a:ext cx="1270001" cy="1270001"/>
          </a:xfrm>
          <a:prstGeom prst="rightArrow">
            <a:avLst>
              <a:gd name="adj1" fmla="val 32000"/>
              <a:gd name="adj2" fmla="val 64000"/>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839" name="箭头"/>
          <p:cNvSpPr/>
          <p:nvPr/>
        </p:nvSpPr>
        <p:spPr>
          <a:xfrm>
            <a:off x="13938325" y="7569162"/>
            <a:ext cx="1270001" cy="1270001"/>
          </a:xfrm>
          <a:prstGeom prst="rightArrow">
            <a:avLst>
              <a:gd name="adj1" fmla="val 32000"/>
              <a:gd name="adj2" fmla="val 64000"/>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840" name="箭头"/>
          <p:cNvSpPr/>
          <p:nvPr/>
        </p:nvSpPr>
        <p:spPr>
          <a:xfrm>
            <a:off x="13288912" y="10000299"/>
            <a:ext cx="1270001" cy="1270001"/>
          </a:xfrm>
          <a:prstGeom prst="rightArrow">
            <a:avLst>
              <a:gd name="adj1" fmla="val 32000"/>
              <a:gd name="adj2" fmla="val 64000"/>
            </a:avLst>
          </a:pr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841" name="能够找到一个进程执行序列，按照这个序列为每个进程分配资源，就可以保证进程资源分配和执行顺利完成，不会发生死锁"/>
          <p:cNvSpPr/>
          <p:nvPr/>
        </p:nvSpPr>
        <p:spPr>
          <a:xfrm>
            <a:off x="964220" y="4900026"/>
            <a:ext cx="1729647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能够找到一个进程</a:t>
            </a:r>
            <a:r>
              <a:rPr b="1">
                <a:latin typeface="Helvetica"/>
                <a:ea typeface="Helvetica"/>
                <a:cs typeface="Helvetica"/>
                <a:sym typeface="Helvetica"/>
              </a:rPr>
              <a:t>执行序列</a:t>
            </a:r>
            <a:r>
              <a:t>，按照这个序列为每个进程分配资源，就可以保证进程资源分配和执行顺利完成，</a:t>
            </a:r>
            <a:r>
              <a:rPr b="1">
                <a:latin typeface="Helvetica"/>
                <a:ea typeface="Helvetica"/>
                <a:cs typeface="Helvetica"/>
                <a:sym typeface="Helvetica"/>
              </a:rPr>
              <a:t>不会发生死锁</a:t>
            </a:r>
          </a:p>
        </p:txBody>
      </p:sp>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26"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50919096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4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48" name="死锁的避免"/>
          <p:cNvSpPr/>
          <p:nvPr/>
        </p:nvSpPr>
        <p:spPr>
          <a:xfrm>
            <a:off x="871394" y="561414"/>
            <a:ext cx="34163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51" name="安全状态"/>
          <p:cNvGrpSpPr/>
          <p:nvPr/>
        </p:nvGrpSpPr>
        <p:grpSpPr>
          <a:xfrm>
            <a:off x="3943755" y="2625742"/>
            <a:ext cx="3473264" cy="1174564"/>
            <a:chOff x="0" y="0"/>
            <a:chExt cx="3473263" cy="1174562"/>
          </a:xfrm>
        </p:grpSpPr>
        <p:sp>
          <p:nvSpPr>
            <p:cNvPr id="1850" name="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安全状态</a:t>
              </a:r>
            </a:p>
          </p:txBody>
        </p:sp>
        <p:pic>
          <p:nvPicPr>
            <p:cNvPr id="1849" name="安全状态" descr="安全状态"/>
            <p:cNvPicPr>
              <a:picLocks/>
            </p:cNvPicPr>
            <p:nvPr/>
          </p:nvPicPr>
          <p:blipFill>
            <a:blip r:embed="rId3">
              <a:extLst/>
            </a:blip>
            <a:stretch>
              <a:fillRect/>
            </a:stretch>
          </p:blipFill>
          <p:spPr>
            <a:xfrm>
              <a:off x="-1" y="0"/>
              <a:ext cx="3473265" cy="1174564"/>
            </a:xfrm>
            <a:prstGeom prst="rect">
              <a:avLst/>
            </a:prstGeom>
            <a:effectLst/>
          </p:spPr>
        </p:pic>
      </p:grpSp>
      <p:graphicFrame>
        <p:nvGraphicFramePr>
          <p:cNvPr id="1852" name="表格"/>
          <p:cNvGraphicFramePr/>
          <p:nvPr/>
        </p:nvGraphicFramePr>
        <p:xfrm>
          <a:off x="974798" y="4172014"/>
          <a:ext cx="9411177" cy="5371969"/>
        </p:xfrm>
        <a:graphic>
          <a:graphicData uri="http://schemas.openxmlformats.org/drawingml/2006/table">
            <a:tbl>
              <a:tblPr firstRow="1" bandRow="1">
                <a:tableStyleId>{C7B018BB-80A7-4F77-B60F-C8B233D01FF8}</a:tableStyleId>
              </a:tblPr>
              <a:tblGrid>
                <a:gridCol w="1675645"/>
                <a:gridCol w="2726722"/>
                <a:gridCol w="2551638"/>
                <a:gridCol w="2457172"/>
              </a:tblGrid>
              <a:tr h="1745251">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最大需求</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已分配</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可用</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208906">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10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5</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1208906">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208906">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853" name="3个进程p1、p2、p3"/>
          <p:cNvSpPr/>
          <p:nvPr/>
        </p:nvSpPr>
        <p:spPr>
          <a:xfrm>
            <a:off x="9374276" y="996022"/>
            <a:ext cx="5635448"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3个进程p1、p2、p3</a:t>
            </a:r>
          </a:p>
        </p:txBody>
      </p:sp>
      <p:sp>
        <p:nvSpPr>
          <p:cNvPr id="1854" name="12个资源"/>
          <p:cNvSpPr/>
          <p:nvPr/>
        </p:nvSpPr>
        <p:spPr>
          <a:xfrm>
            <a:off x="10881512" y="2192249"/>
            <a:ext cx="2620976"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12个资源</a:t>
            </a:r>
          </a:p>
        </p:txBody>
      </p:sp>
      <p:sp>
        <p:nvSpPr>
          <p:cNvPr id="1855" name="T0时刻资源分配情况如上，T0时刻是否安全？"/>
          <p:cNvSpPr/>
          <p:nvPr/>
        </p:nvSpPr>
        <p:spPr>
          <a:xfrm>
            <a:off x="959600" y="9915693"/>
            <a:ext cx="10199795"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T</a:t>
            </a:r>
            <a:r>
              <a:rPr baseline="-5999"/>
              <a:t>0</a:t>
            </a:r>
            <a:r>
              <a:t>时刻资源分配情况如上，T</a:t>
            </a:r>
            <a:r>
              <a:rPr baseline="-5999"/>
              <a:t>0</a:t>
            </a:r>
            <a:r>
              <a:t>时刻是否安全？</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4"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47065305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5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60" name="死锁的避免"/>
          <p:cNvSpPr/>
          <p:nvPr/>
        </p:nvSpPr>
        <p:spPr>
          <a:xfrm>
            <a:off x="871394" y="561414"/>
            <a:ext cx="34163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63" name="安全状态"/>
          <p:cNvGrpSpPr/>
          <p:nvPr/>
        </p:nvGrpSpPr>
        <p:grpSpPr>
          <a:xfrm>
            <a:off x="3943755" y="2625742"/>
            <a:ext cx="3473264" cy="1174564"/>
            <a:chOff x="0" y="0"/>
            <a:chExt cx="3473263" cy="1174562"/>
          </a:xfrm>
        </p:grpSpPr>
        <p:sp>
          <p:nvSpPr>
            <p:cNvPr id="1862" name="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安全状态</a:t>
              </a:r>
            </a:p>
          </p:txBody>
        </p:sp>
        <p:pic>
          <p:nvPicPr>
            <p:cNvPr id="1861" name="安全状态" descr="安全状态"/>
            <p:cNvPicPr>
              <a:picLocks/>
            </p:cNvPicPr>
            <p:nvPr/>
          </p:nvPicPr>
          <p:blipFill>
            <a:blip r:embed="rId3">
              <a:extLst/>
            </a:blip>
            <a:stretch>
              <a:fillRect/>
            </a:stretch>
          </p:blipFill>
          <p:spPr>
            <a:xfrm>
              <a:off x="-1" y="0"/>
              <a:ext cx="3473265" cy="1174564"/>
            </a:xfrm>
            <a:prstGeom prst="rect">
              <a:avLst/>
            </a:prstGeom>
            <a:effectLst/>
          </p:spPr>
        </p:pic>
      </p:grpSp>
      <p:graphicFrame>
        <p:nvGraphicFramePr>
          <p:cNvPr id="1864" name="表格"/>
          <p:cNvGraphicFramePr/>
          <p:nvPr/>
        </p:nvGraphicFramePr>
        <p:xfrm>
          <a:off x="974798" y="4172014"/>
          <a:ext cx="9411177" cy="5371969"/>
        </p:xfrm>
        <a:graphic>
          <a:graphicData uri="http://schemas.openxmlformats.org/drawingml/2006/table">
            <a:tbl>
              <a:tblPr firstRow="1" bandRow="1">
                <a:tableStyleId>{C7B018BB-80A7-4F77-B60F-C8B233D01FF8}</a:tableStyleId>
              </a:tblPr>
              <a:tblGrid>
                <a:gridCol w="1675645"/>
                <a:gridCol w="2726722"/>
                <a:gridCol w="2551638"/>
                <a:gridCol w="2457172"/>
              </a:tblGrid>
              <a:tr h="1745251">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最大需求</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已分配</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可用</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208906">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10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5</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1208906">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208906">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865" name="3个进程p1、p2、p3"/>
          <p:cNvSpPr/>
          <p:nvPr/>
        </p:nvSpPr>
        <p:spPr>
          <a:xfrm>
            <a:off x="9374276" y="996022"/>
            <a:ext cx="5635448"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3个进程p1、p2、p3</a:t>
            </a:r>
          </a:p>
        </p:txBody>
      </p:sp>
      <p:sp>
        <p:nvSpPr>
          <p:cNvPr id="1866" name="12个资源"/>
          <p:cNvSpPr/>
          <p:nvPr/>
        </p:nvSpPr>
        <p:spPr>
          <a:xfrm>
            <a:off x="10881512" y="2192249"/>
            <a:ext cx="2620976"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12个资源</a:t>
            </a:r>
          </a:p>
        </p:txBody>
      </p:sp>
      <p:sp>
        <p:nvSpPr>
          <p:cNvPr id="1867" name="T0时刻资源分配情况如上，T0时刻是否安全？"/>
          <p:cNvSpPr/>
          <p:nvPr/>
        </p:nvSpPr>
        <p:spPr>
          <a:xfrm>
            <a:off x="959600" y="9915693"/>
            <a:ext cx="10199795"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T</a:t>
            </a:r>
            <a:r>
              <a:rPr baseline="-5999"/>
              <a:t>0</a:t>
            </a:r>
            <a:r>
              <a:t>时刻资源分配情况如上，T</a:t>
            </a:r>
            <a:r>
              <a:rPr baseline="-5999"/>
              <a:t>0</a:t>
            </a:r>
            <a:r>
              <a:t>时刻是否安全？</a:t>
            </a:r>
          </a:p>
        </p:txBody>
      </p:sp>
      <p:sp>
        <p:nvSpPr>
          <p:cNvPr id="1868" name="p2,"/>
          <p:cNvSpPr/>
          <p:nvPr/>
        </p:nvSpPr>
        <p:spPr>
          <a:xfrm>
            <a:off x="3626000" y="110938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p2,</a:t>
            </a:r>
          </a:p>
        </p:txBody>
      </p:sp>
      <p:sp>
        <p:nvSpPr>
          <p:cNvPr id="1869" name="p1,"/>
          <p:cNvSpPr/>
          <p:nvPr/>
        </p:nvSpPr>
        <p:spPr>
          <a:xfrm>
            <a:off x="4941549" y="110938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p1,</a:t>
            </a:r>
          </a:p>
        </p:txBody>
      </p:sp>
      <p:sp>
        <p:nvSpPr>
          <p:cNvPr id="1870" name="P3"/>
          <p:cNvSpPr/>
          <p:nvPr/>
        </p:nvSpPr>
        <p:spPr>
          <a:xfrm>
            <a:off x="6257099" y="11093853"/>
            <a:ext cx="8553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P3</a:t>
            </a:r>
          </a:p>
        </p:txBody>
      </p:sp>
      <p:sp>
        <p:nvSpPr>
          <p:cNvPr id="1871" name="&lt;"/>
          <p:cNvSpPr/>
          <p:nvPr/>
        </p:nvSpPr>
        <p:spPr>
          <a:xfrm>
            <a:off x="2808926" y="11093853"/>
            <a:ext cx="5334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&lt;</a:t>
            </a:r>
          </a:p>
        </p:txBody>
      </p:sp>
      <p:sp>
        <p:nvSpPr>
          <p:cNvPr id="1872" name="&gt;"/>
          <p:cNvSpPr/>
          <p:nvPr/>
        </p:nvSpPr>
        <p:spPr>
          <a:xfrm>
            <a:off x="7396119" y="11093853"/>
            <a:ext cx="5334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&gt;</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9"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87661886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7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77" name="死锁的避免"/>
          <p:cNvSpPr/>
          <p:nvPr/>
        </p:nvSpPr>
        <p:spPr>
          <a:xfrm>
            <a:off x="871394" y="561414"/>
            <a:ext cx="34163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880" name="安全状态"/>
          <p:cNvGrpSpPr/>
          <p:nvPr/>
        </p:nvGrpSpPr>
        <p:grpSpPr>
          <a:xfrm>
            <a:off x="3943755" y="2625742"/>
            <a:ext cx="3473264" cy="1174564"/>
            <a:chOff x="0" y="0"/>
            <a:chExt cx="3473263" cy="1174562"/>
          </a:xfrm>
        </p:grpSpPr>
        <p:sp>
          <p:nvSpPr>
            <p:cNvPr id="1879" name="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安全状态</a:t>
              </a:r>
            </a:p>
          </p:txBody>
        </p:sp>
        <p:pic>
          <p:nvPicPr>
            <p:cNvPr id="1878" name="安全状态" descr="安全状态"/>
            <p:cNvPicPr>
              <a:picLocks/>
            </p:cNvPicPr>
            <p:nvPr/>
          </p:nvPicPr>
          <p:blipFill>
            <a:blip r:embed="rId3">
              <a:extLst/>
            </a:blip>
            <a:stretch>
              <a:fillRect/>
            </a:stretch>
          </p:blipFill>
          <p:spPr>
            <a:xfrm>
              <a:off x="-1" y="0"/>
              <a:ext cx="3473265" cy="1174564"/>
            </a:xfrm>
            <a:prstGeom prst="rect">
              <a:avLst/>
            </a:prstGeom>
            <a:effectLst/>
          </p:spPr>
        </p:pic>
      </p:grpSp>
      <p:grpSp>
        <p:nvGrpSpPr>
          <p:cNvPr id="1883" name="不安全状态"/>
          <p:cNvGrpSpPr/>
          <p:nvPr/>
        </p:nvGrpSpPr>
        <p:grpSpPr>
          <a:xfrm>
            <a:off x="16758219" y="2625742"/>
            <a:ext cx="3473264" cy="1174564"/>
            <a:chOff x="0" y="0"/>
            <a:chExt cx="3473263" cy="1174562"/>
          </a:xfrm>
        </p:grpSpPr>
        <p:sp>
          <p:nvSpPr>
            <p:cNvPr id="1882" name="不安全状态"/>
            <p:cNvSpPr/>
            <p:nvPr/>
          </p:nvSpPr>
          <p:spPr>
            <a:xfrm>
              <a:off x="53881" y="53881"/>
              <a:ext cx="336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不安全状态</a:t>
              </a:r>
            </a:p>
          </p:txBody>
        </p:sp>
        <p:pic>
          <p:nvPicPr>
            <p:cNvPr id="1881" name="不安全状态" descr="不安全状态"/>
            <p:cNvPicPr>
              <a:picLocks/>
            </p:cNvPicPr>
            <p:nvPr/>
          </p:nvPicPr>
          <p:blipFill>
            <a:blip r:embed="rId3">
              <a:extLst/>
            </a:blip>
            <a:stretch>
              <a:fillRect/>
            </a:stretch>
          </p:blipFill>
          <p:spPr>
            <a:xfrm>
              <a:off x="0" y="0"/>
              <a:ext cx="3473264" cy="1174564"/>
            </a:xfrm>
            <a:prstGeom prst="rect">
              <a:avLst/>
            </a:prstGeom>
            <a:effectLst/>
          </p:spPr>
        </p:pic>
      </p:grpSp>
      <p:graphicFrame>
        <p:nvGraphicFramePr>
          <p:cNvPr id="1884" name="表格"/>
          <p:cNvGraphicFramePr/>
          <p:nvPr/>
        </p:nvGraphicFramePr>
        <p:xfrm>
          <a:off x="974798" y="4172014"/>
          <a:ext cx="9411177" cy="5371969"/>
        </p:xfrm>
        <a:graphic>
          <a:graphicData uri="http://schemas.openxmlformats.org/drawingml/2006/table">
            <a:tbl>
              <a:tblPr firstRow="1" bandRow="1">
                <a:tableStyleId>{C7B018BB-80A7-4F77-B60F-C8B233D01FF8}</a:tableStyleId>
              </a:tblPr>
              <a:tblGrid>
                <a:gridCol w="1675645"/>
                <a:gridCol w="2726722"/>
                <a:gridCol w="2551638"/>
                <a:gridCol w="2457172"/>
              </a:tblGrid>
              <a:tr h="1745251">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最大需求</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已分配</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可用</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208906">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10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5</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1208906">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208906">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aphicFrame>
        <p:nvGraphicFramePr>
          <p:cNvPr id="1885" name="表格"/>
          <p:cNvGraphicFramePr/>
          <p:nvPr/>
        </p:nvGraphicFramePr>
        <p:xfrm>
          <a:off x="13789260" y="4172014"/>
          <a:ext cx="9411177" cy="5371969"/>
        </p:xfrm>
        <a:graphic>
          <a:graphicData uri="http://schemas.openxmlformats.org/drawingml/2006/table">
            <a:tbl>
              <a:tblPr firstRow="1" bandRow="1">
                <a:tableStyleId>{C7B018BB-80A7-4F77-B60F-C8B233D01FF8}</a:tableStyleId>
              </a:tblPr>
              <a:tblGrid>
                <a:gridCol w="1675645"/>
                <a:gridCol w="2726722"/>
                <a:gridCol w="2551638"/>
                <a:gridCol w="2457172"/>
              </a:tblGrid>
              <a:tr h="1745251">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最大需求</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已分配</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可用</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208906">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10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5</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r>
              <a:tr h="1208906">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208906">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886" name="3个进程p1、p2、p3"/>
          <p:cNvSpPr/>
          <p:nvPr/>
        </p:nvSpPr>
        <p:spPr>
          <a:xfrm>
            <a:off x="9374276" y="996022"/>
            <a:ext cx="5635448"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3个进程p1、p2、p3</a:t>
            </a:r>
          </a:p>
        </p:txBody>
      </p:sp>
      <p:sp>
        <p:nvSpPr>
          <p:cNvPr id="1887" name="12个资源"/>
          <p:cNvSpPr/>
          <p:nvPr/>
        </p:nvSpPr>
        <p:spPr>
          <a:xfrm>
            <a:off x="10881512" y="2192249"/>
            <a:ext cx="2620976"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12个资源</a:t>
            </a:r>
          </a:p>
        </p:txBody>
      </p:sp>
      <p:sp>
        <p:nvSpPr>
          <p:cNvPr id="1888" name="T0时刻资源分配情况如上，T0时刻是否安全？"/>
          <p:cNvSpPr/>
          <p:nvPr/>
        </p:nvSpPr>
        <p:spPr>
          <a:xfrm>
            <a:off x="959600" y="9915693"/>
            <a:ext cx="10199795"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T</a:t>
            </a:r>
            <a:r>
              <a:rPr baseline="-5999"/>
              <a:t>0</a:t>
            </a:r>
            <a:r>
              <a:t>时刻资源分配情况如上，T</a:t>
            </a:r>
            <a:r>
              <a:rPr baseline="-5999"/>
              <a:t>0</a:t>
            </a:r>
            <a:r>
              <a:t>时刻是否安全？</a:t>
            </a:r>
          </a:p>
        </p:txBody>
      </p:sp>
      <p:sp>
        <p:nvSpPr>
          <p:cNvPr id="1889" name="T1时刻资源分配情况如上，T1时刻是否安全？"/>
          <p:cNvSpPr/>
          <p:nvPr/>
        </p:nvSpPr>
        <p:spPr>
          <a:xfrm>
            <a:off x="13667965" y="9915693"/>
            <a:ext cx="10199795"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T</a:t>
            </a:r>
            <a:r>
              <a:rPr baseline="-5999"/>
              <a:t>1</a:t>
            </a:r>
            <a:r>
              <a:t>时刻资源分配情况如上，T</a:t>
            </a:r>
            <a:r>
              <a:rPr baseline="-5999"/>
              <a:t>1</a:t>
            </a:r>
            <a:r>
              <a:t>时刻是否安全？</a:t>
            </a:r>
          </a:p>
        </p:txBody>
      </p:sp>
      <p:sp>
        <p:nvSpPr>
          <p:cNvPr id="1890" name="p2,"/>
          <p:cNvSpPr/>
          <p:nvPr/>
        </p:nvSpPr>
        <p:spPr>
          <a:xfrm>
            <a:off x="3626000" y="110938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p2,</a:t>
            </a:r>
          </a:p>
        </p:txBody>
      </p:sp>
      <p:sp>
        <p:nvSpPr>
          <p:cNvPr id="1891" name="p1,"/>
          <p:cNvSpPr/>
          <p:nvPr/>
        </p:nvSpPr>
        <p:spPr>
          <a:xfrm>
            <a:off x="4941549" y="11093853"/>
            <a:ext cx="103187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p1,</a:t>
            </a:r>
          </a:p>
        </p:txBody>
      </p:sp>
      <p:sp>
        <p:nvSpPr>
          <p:cNvPr id="1892" name="P3"/>
          <p:cNvSpPr/>
          <p:nvPr/>
        </p:nvSpPr>
        <p:spPr>
          <a:xfrm>
            <a:off x="6257099" y="11093853"/>
            <a:ext cx="8553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P3</a:t>
            </a:r>
          </a:p>
        </p:txBody>
      </p:sp>
      <p:sp>
        <p:nvSpPr>
          <p:cNvPr id="1893" name="&lt;"/>
          <p:cNvSpPr/>
          <p:nvPr/>
        </p:nvSpPr>
        <p:spPr>
          <a:xfrm>
            <a:off x="2808926" y="11093853"/>
            <a:ext cx="5334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&lt;</a:t>
            </a:r>
          </a:p>
        </p:txBody>
      </p:sp>
      <p:sp>
        <p:nvSpPr>
          <p:cNvPr id="1894" name="&gt;"/>
          <p:cNvSpPr/>
          <p:nvPr/>
        </p:nvSpPr>
        <p:spPr>
          <a:xfrm>
            <a:off x="7396119" y="11093853"/>
            <a:ext cx="5334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&gt;</a:t>
            </a: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24"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24100779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9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899"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grpSp>
        <p:nvGrpSpPr>
          <p:cNvPr id="1902" name="通过资源合理分配使系统处于安全状态"/>
          <p:cNvGrpSpPr/>
          <p:nvPr/>
        </p:nvGrpSpPr>
        <p:grpSpPr>
          <a:xfrm>
            <a:off x="845006" y="1906140"/>
            <a:ext cx="11061701" cy="1143001"/>
            <a:chOff x="0" y="0"/>
            <a:chExt cx="11061699" cy="1143000"/>
          </a:xfrm>
        </p:grpSpPr>
        <p:sp>
          <p:nvSpPr>
            <p:cNvPr id="1901" name="通过资源合理分配使系统处于安全状态"/>
            <p:cNvSpPr/>
            <p:nvPr/>
          </p:nvSpPr>
          <p:spPr>
            <a:xfrm>
              <a:off x="38100" y="38100"/>
              <a:ext cx="1098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通过资源合理分配使系统处于</a:t>
              </a:r>
              <a:r>
                <a:rPr b="1">
                  <a:solidFill>
                    <a:schemeClr val="accent5"/>
                  </a:solidFill>
                  <a:latin typeface="Helvetica"/>
                  <a:ea typeface="Helvetica"/>
                  <a:cs typeface="Helvetica"/>
                  <a:sym typeface="Helvetica"/>
                </a:rPr>
                <a:t>安全状态</a:t>
              </a:r>
            </a:p>
          </p:txBody>
        </p:sp>
        <p:pic>
          <p:nvPicPr>
            <p:cNvPr id="1900" name="通过资源合理分配使系统处于安全状态" descr="通过资源合理分配使系统处于安全状态"/>
            <p:cNvPicPr>
              <a:picLocks/>
            </p:cNvPicPr>
            <p:nvPr/>
          </p:nvPicPr>
          <p:blipFill>
            <a:blip r:embed="rId4">
              <a:extLst/>
            </a:blip>
            <a:stretch>
              <a:fillRect/>
            </a:stretch>
          </p:blipFill>
          <p:spPr>
            <a:xfrm>
              <a:off x="0" y="-1"/>
              <a:ext cx="11061700" cy="1143001"/>
            </a:xfrm>
            <a:prstGeom prst="rect">
              <a:avLst/>
            </a:prstGeom>
            <a:effectLst/>
          </p:spPr>
        </p:pic>
      </p:grpSp>
      <p:sp>
        <p:nvSpPr>
          <p:cNvPr id="1903" name="🏦银行家算法🏦"/>
          <p:cNvSpPr/>
          <p:nvPr/>
        </p:nvSpPr>
        <p:spPr>
          <a:xfrm>
            <a:off x="7524055" y="5613101"/>
            <a:ext cx="9335889" cy="23185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r>
              <a:rPr dirty="0" smtClean="0"/>
              <a:t>银行家算法</a:t>
            </a:r>
            <a:endParaRPr dirty="0"/>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1"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4638355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31"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33" name="多处理器系统"/>
          <p:cNvSpPr/>
          <p:nvPr/>
        </p:nvSpPr>
        <p:spPr>
          <a:xfrm>
            <a:off x="2171683" y="3471772"/>
            <a:ext cx="2847821" cy="2191862"/>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34" name="紧密耦合"/>
          <p:cNvSpPr/>
          <p:nvPr/>
        </p:nvSpPr>
        <p:spPr>
          <a:xfrm>
            <a:off x="7184532" y="285131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335" name="松弛耦合"/>
          <p:cNvSpPr/>
          <p:nvPr/>
        </p:nvSpPr>
        <p:spPr>
          <a:xfrm>
            <a:off x="7184532" y="501408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松弛耦合</a:t>
            </a:r>
          </a:p>
        </p:txBody>
      </p:sp>
      <p:pic>
        <p:nvPicPr>
          <p:cNvPr id="336" name="线条" descr="线条"/>
          <p:cNvPicPr>
            <a:picLocks/>
          </p:cNvPicPr>
          <p:nvPr/>
        </p:nvPicPr>
        <p:blipFill>
          <a:blip r:embed="rId4">
            <a:extLst/>
          </a:blip>
          <a:stretch>
            <a:fillRect/>
          </a:stretch>
        </p:blipFill>
        <p:spPr>
          <a:xfrm rot="18900000">
            <a:off x="5181712" y="3664555"/>
            <a:ext cx="1872252" cy="352234"/>
          </a:xfrm>
          <a:prstGeom prst="rect">
            <a:avLst/>
          </a:prstGeom>
        </p:spPr>
      </p:pic>
      <p:pic>
        <p:nvPicPr>
          <p:cNvPr id="338" name="线条" descr="线条"/>
          <p:cNvPicPr>
            <a:picLocks/>
          </p:cNvPicPr>
          <p:nvPr/>
        </p:nvPicPr>
        <p:blipFill>
          <a:blip r:embed="rId5">
            <a:extLst/>
          </a:blip>
          <a:stretch>
            <a:fillRect/>
          </a:stretch>
        </p:blipFill>
        <p:spPr>
          <a:xfrm rot="2700000">
            <a:off x="5191221" y="5141240"/>
            <a:ext cx="1809737" cy="352235"/>
          </a:xfrm>
          <a:prstGeom prst="rect">
            <a:avLst/>
          </a:prstGeom>
        </p:spPr>
      </p:pic>
      <p:sp>
        <p:nvSpPr>
          <p:cNvPr id="340" name="共享主存储器和I/O设备"/>
          <p:cNvSpPr/>
          <p:nvPr/>
        </p:nvSpPr>
        <p:spPr>
          <a:xfrm>
            <a:off x="12798109" y="2991018"/>
            <a:ext cx="667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共享主存储器和I/O设备</a:t>
            </a: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13" name="多处理器系统的类型"/>
          <p:cNvSpPr/>
          <p:nvPr/>
        </p:nvSpPr>
        <p:spPr>
          <a:xfrm>
            <a:off x="517620" y="729040"/>
            <a:ext cx="6524433"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14" name="3.5.1.1 紧密耦合的多处理器系统和松弛耦合的多处理器系统"/>
          <p:cNvSpPr/>
          <p:nvPr/>
        </p:nvSpPr>
        <p:spPr>
          <a:xfrm>
            <a:off x="73674" y="130252"/>
            <a:ext cx="84125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3.5.1.1 紧密耦合的多处理器系统和松弛耦合的多处理器系统</a:t>
            </a:r>
          </a:p>
        </p:txBody>
      </p:sp>
    </p:spTree>
    <p:extLst>
      <p:ext uri="{BB962C8B-B14F-4D97-AF65-F5344CB8AC3E}">
        <p14:creationId xmlns:p14="http://schemas.microsoft.com/office/powerpoint/2010/main" val="144964834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0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10"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sp>
        <p:nvSpPr>
          <p:cNvPr id="1911" name="🏦银行家算法🏦"/>
          <p:cNvSpPr/>
          <p:nvPr/>
        </p:nvSpPr>
        <p:spPr>
          <a:xfrm>
            <a:off x="9460396" y="966666"/>
            <a:ext cx="58039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🏦银行家算法🏦</a:t>
            </a:r>
          </a:p>
        </p:txBody>
      </p:sp>
      <p:sp>
        <p:nvSpPr>
          <p:cNvPr id="1912" name="Dijkstra"/>
          <p:cNvSpPr/>
          <p:nvPr/>
        </p:nvSpPr>
        <p:spPr>
          <a:xfrm>
            <a:off x="3193341" y="3257188"/>
            <a:ext cx="22307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Dijkstra</a:t>
            </a:r>
          </a:p>
        </p:txBody>
      </p:sp>
      <p:pic>
        <p:nvPicPr>
          <p:cNvPr id="1913" name="屏幕快照 2018-03-01 下午12.05.45.png" descr="屏幕快照 2018-03-01 下午12.05.45.png"/>
          <p:cNvPicPr>
            <a:picLocks noChangeAspect="1"/>
          </p:cNvPicPr>
          <p:nvPr/>
        </p:nvPicPr>
        <p:blipFill>
          <a:blip r:embed="rId4">
            <a:extLst/>
          </a:blip>
          <a:stretch>
            <a:fillRect/>
          </a:stretch>
        </p:blipFill>
        <p:spPr>
          <a:xfrm>
            <a:off x="2018425" y="4560459"/>
            <a:ext cx="4580588" cy="4841095"/>
          </a:xfrm>
          <a:prstGeom prst="rect">
            <a:avLst/>
          </a:prstGeom>
          <a:ln w="12700">
            <a:miter lim="400000"/>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0"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79719512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1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20" name="死锁的避免"/>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死锁的避免</a:t>
            </a:r>
          </a:p>
        </p:txBody>
      </p:sp>
      <p:sp>
        <p:nvSpPr>
          <p:cNvPr id="1921" name="🏦银行家算法🏦"/>
          <p:cNvSpPr/>
          <p:nvPr/>
        </p:nvSpPr>
        <p:spPr>
          <a:xfrm>
            <a:off x="9460396" y="966666"/>
            <a:ext cx="58039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🏦银行家算法🏦</a:t>
            </a:r>
          </a:p>
        </p:txBody>
      </p:sp>
      <p:sp>
        <p:nvSpPr>
          <p:cNvPr id="1922" name="Dijkstra"/>
          <p:cNvSpPr/>
          <p:nvPr/>
        </p:nvSpPr>
        <p:spPr>
          <a:xfrm>
            <a:off x="3193341" y="3257188"/>
            <a:ext cx="223075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Dijkstra</a:t>
            </a:r>
          </a:p>
        </p:txBody>
      </p:sp>
      <p:pic>
        <p:nvPicPr>
          <p:cNvPr id="1923" name="屏幕快照 2018-03-01 下午12.05.45.png" descr="屏幕快照 2018-03-01 下午12.05.45.png"/>
          <p:cNvPicPr>
            <a:picLocks noChangeAspect="1"/>
          </p:cNvPicPr>
          <p:nvPr/>
        </p:nvPicPr>
        <p:blipFill>
          <a:blip r:embed="rId4">
            <a:extLst/>
          </a:blip>
          <a:stretch>
            <a:fillRect/>
          </a:stretch>
        </p:blipFill>
        <p:spPr>
          <a:xfrm>
            <a:off x="2018425" y="4560459"/>
            <a:ext cx="4580588" cy="4841095"/>
          </a:xfrm>
          <a:prstGeom prst="rect">
            <a:avLst/>
          </a:prstGeom>
          <a:ln w="12700">
            <a:miter lim="400000"/>
          </a:ln>
        </p:spPr>
      </p:pic>
      <p:grpSp>
        <p:nvGrpSpPr>
          <p:cNvPr id="1926" name="一个进程提出资源请求后，系统先进行资源的试分配，分配后检测系统是否安全"/>
          <p:cNvGrpSpPr/>
          <p:nvPr/>
        </p:nvGrpSpPr>
        <p:grpSpPr>
          <a:xfrm>
            <a:off x="9367142" y="5965006"/>
            <a:ext cx="12161641" cy="2032001"/>
            <a:chOff x="0" y="0"/>
            <a:chExt cx="12161639" cy="2032000"/>
          </a:xfrm>
        </p:grpSpPr>
        <p:sp>
          <p:nvSpPr>
            <p:cNvPr id="1925" name="一个进程提出资源请求后，系统先进行资源的试分配，分配后检测系统是否安全"/>
            <p:cNvSpPr/>
            <p:nvPr/>
          </p:nvSpPr>
          <p:spPr>
            <a:xfrm>
              <a:off x="38100" y="38100"/>
              <a:ext cx="12085440"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一个进程提出资源请求后，系统先进行资源的试分配，分配后检测系统是否安全</a:t>
              </a:r>
            </a:p>
          </p:txBody>
        </p:sp>
        <p:pic>
          <p:nvPicPr>
            <p:cNvPr id="1924" name="一个进程提出资源请求后，系统先进行资源的试分配，分配后检测系统是否安全" descr="一个进程提出资源请求后，系统先进行资源的试分配，分配后检测系统是否安全"/>
            <p:cNvPicPr>
              <a:picLocks/>
            </p:cNvPicPr>
            <p:nvPr/>
          </p:nvPicPr>
          <p:blipFill>
            <a:blip r:embed="rId5">
              <a:extLst/>
            </a:blip>
            <a:stretch>
              <a:fillRect/>
            </a:stretch>
          </p:blipFill>
          <p:spPr>
            <a:xfrm>
              <a:off x="-1" y="-1"/>
              <a:ext cx="12161641" cy="2032001"/>
            </a:xfrm>
            <a:prstGeom prst="rect">
              <a:avLst/>
            </a:prstGeom>
            <a:effectLst/>
          </p:spPr>
        </p:pic>
      </p:gr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42394" y="703250"/>
            <a:ext cx="3276600" cy="1371600"/>
          </a:xfrm>
          <a:prstGeom prst="rect">
            <a:avLst/>
          </a:prstGeom>
        </p:spPr>
      </p:pic>
      <p:sp>
        <p:nvSpPr>
          <p:cNvPr id="13" name="3.6.2.2 死锁的避免"/>
          <p:cNvSpPr/>
          <p:nvPr/>
        </p:nvSpPr>
        <p:spPr>
          <a:xfrm>
            <a:off x="69086"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3.6.2.2 死锁的避免</a:t>
            </a:r>
          </a:p>
        </p:txBody>
      </p:sp>
    </p:spTree>
    <p:extLst>
      <p:ext uri="{BB962C8B-B14F-4D97-AF65-F5344CB8AC3E}">
        <p14:creationId xmlns:p14="http://schemas.microsoft.com/office/powerpoint/2010/main" val="129746918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6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6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65" name="1410…"/>
          <p:cNvSpPr/>
          <p:nvPr/>
        </p:nvSpPr>
        <p:spPr>
          <a:xfrm>
            <a:off x="3140295" y="3516795"/>
            <a:ext cx="18103411"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1410</a:t>
            </a:r>
          </a:p>
          <a:p>
            <a:pPr algn="l">
              <a:lnSpc>
                <a:spcPct val="110000"/>
              </a:lnSpc>
              <a:defRPr sz="4800">
                <a:latin typeface="Lantinghei SC Extralight"/>
                <a:ea typeface="Lantinghei SC Extralight"/>
                <a:cs typeface="Lantinghei SC Extralight"/>
                <a:sym typeface="Lantinghei SC Extralight"/>
              </a:defRPr>
            </a:pPr>
            <a:r>
              <a:t>采用银行家算法分配资源可避免死锁发生，这是因为银行家算法（ ）</a:t>
            </a:r>
          </a:p>
          <a:p>
            <a:pPr algn="l">
              <a:lnSpc>
                <a:spcPct val="110000"/>
              </a:lnSpc>
              <a:defRPr sz="4800">
                <a:latin typeface="Lantinghei SC Extralight"/>
                <a:ea typeface="Lantinghei SC Extralight"/>
                <a:cs typeface="Lantinghei SC Extralight"/>
                <a:sym typeface="Lantinghei SC Extralight"/>
              </a:defRPr>
            </a:pPr>
            <a:r>
              <a:t>A:把资源按序分配给进程</a:t>
            </a:r>
          </a:p>
          <a:p>
            <a:pPr algn="l">
              <a:lnSpc>
                <a:spcPct val="110000"/>
              </a:lnSpc>
              <a:defRPr sz="4800">
                <a:latin typeface="Lantinghei SC Extralight"/>
                <a:ea typeface="Lantinghei SC Extralight"/>
                <a:cs typeface="Lantinghei SC Extralight"/>
                <a:sym typeface="Lantinghei SC Extralight"/>
              </a:defRPr>
            </a:pPr>
            <a:r>
              <a:t>B:在检测到系统剩余资源量可满足进程需求时才进行分配 </a:t>
            </a:r>
          </a:p>
          <a:p>
            <a:pPr algn="l">
              <a:lnSpc>
                <a:spcPct val="110000"/>
              </a:lnSpc>
              <a:defRPr sz="4800">
                <a:latin typeface="Lantinghei SC Extralight"/>
                <a:ea typeface="Lantinghei SC Extralight"/>
                <a:cs typeface="Lantinghei SC Extralight"/>
                <a:sym typeface="Lantinghei SC Extralight"/>
              </a:defRPr>
            </a:pPr>
            <a:r>
              <a:t>C:可抢夺其他进程所占资源进行再分配</a:t>
            </a:r>
          </a:p>
          <a:p>
            <a:pPr algn="l">
              <a:lnSpc>
                <a:spcPct val="110000"/>
              </a:lnSpc>
              <a:defRPr sz="4800">
                <a:latin typeface="Lantinghei SC Extralight"/>
                <a:ea typeface="Lantinghei SC Extralight"/>
                <a:cs typeface="Lantinghei SC Extralight"/>
                <a:sym typeface="Lantinghei SC Extralight"/>
              </a:defRPr>
            </a:pPr>
            <a:r>
              <a:t>D:能对进程每一次的资源请求及时满足</a:t>
            </a:r>
          </a:p>
        </p:txBody>
      </p:sp>
    </p:spTree>
    <p:extLst>
      <p:ext uri="{BB962C8B-B14F-4D97-AF65-F5344CB8AC3E}">
        <p14:creationId xmlns:p14="http://schemas.microsoft.com/office/powerpoint/2010/main" val="66734945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6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6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70" name="1410…"/>
          <p:cNvSpPr/>
          <p:nvPr/>
        </p:nvSpPr>
        <p:spPr>
          <a:xfrm>
            <a:off x="3140295" y="3516795"/>
            <a:ext cx="19292135"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1410</a:t>
            </a:r>
          </a:p>
          <a:p>
            <a:pPr algn="l">
              <a:lnSpc>
                <a:spcPct val="110000"/>
              </a:lnSpc>
              <a:defRPr sz="4800">
                <a:latin typeface="Lantinghei SC Extralight"/>
                <a:ea typeface="Lantinghei SC Extralight"/>
                <a:cs typeface="Lantinghei SC Extralight"/>
                <a:sym typeface="Lantinghei SC Extralight"/>
              </a:defRPr>
            </a:pPr>
            <a:r>
              <a:t>采用银行家算法分配资源可避免死锁发生，这是因为银行家算法（</a:t>
            </a:r>
            <a:r>
              <a:rPr>
                <a:solidFill>
                  <a:schemeClr val="accent5"/>
                </a:solidFill>
                <a:latin typeface="Lantinghei SC Demibold"/>
                <a:ea typeface="Lantinghei SC Demibold"/>
                <a:cs typeface="Lantinghei SC Demibold"/>
                <a:sym typeface="Lantinghei SC Demibold"/>
              </a:rPr>
              <a:t>B</a:t>
            </a:r>
            <a:r>
              <a:t> ）</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A:把资源按序分配给进程</a:t>
            </a:r>
          </a:p>
          <a:p>
            <a:pPr algn="l">
              <a:lnSpc>
                <a:spcPct val="110000"/>
              </a:lnSpc>
              <a:defRPr sz="4800">
                <a:latin typeface="Lantinghei SC Extralight"/>
                <a:ea typeface="Lantinghei SC Extralight"/>
                <a:cs typeface="Lantinghei SC Extralight"/>
                <a:sym typeface="Lantinghei SC Extralight"/>
              </a:defRPr>
            </a:pPr>
            <a:r>
              <a:rPr>
                <a:solidFill>
                  <a:schemeClr val="accent5"/>
                </a:solidFill>
              </a:rPr>
              <a:t>B:在检测到系统剩余资源量可满足进程需求时才进行分配</a:t>
            </a:r>
            <a:r>
              <a:t> </a:t>
            </a:r>
          </a:p>
          <a:p>
            <a:pPr algn="l">
              <a:lnSpc>
                <a:spcPct val="110000"/>
              </a:lnSpc>
              <a:defRPr sz="4800">
                <a:latin typeface="Lantinghei SC Extralight"/>
                <a:ea typeface="Lantinghei SC Extralight"/>
                <a:cs typeface="Lantinghei SC Extralight"/>
                <a:sym typeface="Lantinghei SC Extralight"/>
              </a:defRPr>
            </a:pPr>
            <a:r>
              <a:t>C:可抢夺其他进程所占资源进行再分配</a:t>
            </a:r>
          </a:p>
          <a:p>
            <a:pPr algn="l">
              <a:lnSpc>
                <a:spcPct val="110000"/>
              </a:lnSpc>
              <a:defRPr sz="4800">
                <a:latin typeface="Lantinghei SC Extralight"/>
                <a:ea typeface="Lantinghei SC Extralight"/>
                <a:cs typeface="Lantinghei SC Extralight"/>
                <a:sym typeface="Lantinghei SC Extralight"/>
              </a:defRPr>
            </a:pPr>
            <a:r>
              <a:t>D:能对进程每一次的资源请求及时满足</a:t>
            </a:r>
          </a:p>
        </p:txBody>
      </p:sp>
    </p:spTree>
    <p:extLst>
      <p:ext uri="{BB962C8B-B14F-4D97-AF65-F5344CB8AC3E}">
        <p14:creationId xmlns:p14="http://schemas.microsoft.com/office/powerpoint/2010/main" val="198271916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7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7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75" name="1610…"/>
          <p:cNvSpPr/>
          <p:nvPr/>
        </p:nvSpPr>
        <p:spPr>
          <a:xfrm>
            <a:off x="3140295" y="5821845"/>
            <a:ext cx="18103411"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1610</a:t>
            </a:r>
          </a:p>
          <a:p>
            <a:pPr algn="l">
              <a:lnSpc>
                <a:spcPct val="110000"/>
              </a:lnSpc>
              <a:defRPr sz="4800">
                <a:latin typeface="Lantinghei SC Extralight"/>
                <a:ea typeface="Lantinghei SC Extralight"/>
                <a:cs typeface="Lantinghei SC Extralight"/>
                <a:sym typeface="Lantinghei SC Extralight"/>
              </a:defRPr>
            </a:pPr>
            <a:r>
              <a:t>银行家算法的实质是避免系统进入______状态。</a:t>
            </a:r>
          </a:p>
        </p:txBody>
      </p:sp>
    </p:spTree>
    <p:extLst>
      <p:ext uri="{BB962C8B-B14F-4D97-AF65-F5344CB8AC3E}">
        <p14:creationId xmlns:p14="http://schemas.microsoft.com/office/powerpoint/2010/main" val="1057255656"/>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7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7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80" name="1610…"/>
          <p:cNvSpPr/>
          <p:nvPr/>
        </p:nvSpPr>
        <p:spPr>
          <a:xfrm>
            <a:off x="3140295" y="5821845"/>
            <a:ext cx="18103411"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1610</a:t>
            </a:r>
          </a:p>
          <a:p>
            <a:pPr algn="l">
              <a:lnSpc>
                <a:spcPct val="110000"/>
              </a:lnSpc>
              <a:defRPr sz="4800">
                <a:latin typeface="Lantinghei SC Extralight"/>
                <a:ea typeface="Lantinghei SC Extralight"/>
                <a:cs typeface="Lantinghei SC Extralight"/>
                <a:sym typeface="Lantinghei SC Extralight"/>
              </a:defRPr>
            </a:pPr>
            <a:r>
              <a:t>银行家算法的实质是避免系统进入______状态。</a:t>
            </a:r>
          </a:p>
        </p:txBody>
      </p:sp>
      <p:sp>
        <p:nvSpPr>
          <p:cNvPr id="2381" name="不安全"/>
          <p:cNvSpPr/>
          <p:nvPr/>
        </p:nvSpPr>
        <p:spPr>
          <a:xfrm>
            <a:off x="12550452" y="6257455"/>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不安全</a:t>
            </a:r>
          </a:p>
        </p:txBody>
      </p:sp>
    </p:spTree>
    <p:extLst>
      <p:ext uri="{BB962C8B-B14F-4D97-AF65-F5344CB8AC3E}">
        <p14:creationId xmlns:p14="http://schemas.microsoft.com/office/powerpoint/2010/main" val="101611511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3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33" name="🏦银行家算法🏦"/>
          <p:cNvSpPr/>
          <p:nvPr/>
        </p:nvSpPr>
        <p:spPr>
          <a:xfrm>
            <a:off x="602337" y="479960"/>
            <a:ext cx="58039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🏦银行家算法🏦</a:t>
            </a:r>
          </a:p>
        </p:txBody>
      </p:sp>
      <p:graphicFrame>
        <p:nvGraphicFramePr>
          <p:cNvPr id="1934" name="表格"/>
          <p:cNvGraphicFramePr/>
          <p:nvPr/>
        </p:nvGraphicFramePr>
        <p:xfrm>
          <a:off x="1302961" y="3141494"/>
          <a:ext cx="17198590" cy="9072275"/>
        </p:xfrm>
        <a:graphic>
          <a:graphicData uri="http://schemas.openxmlformats.org/drawingml/2006/table">
            <a:tbl>
              <a:tblPr firstRow="1" bandRow="1">
                <a:tableStyleId>{C7B018BB-80A7-4F77-B60F-C8B233D01FF8}</a:tableStyleId>
              </a:tblPr>
              <a:tblGrid>
                <a:gridCol w="2306655"/>
                <a:gridCol w="3955545"/>
                <a:gridCol w="3989318"/>
                <a:gridCol w="3665037"/>
                <a:gridCol w="3282035"/>
              </a:tblGrid>
              <a:tr h="2032585">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407938">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1407938">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407938">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1407938">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407938">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935" name="5个进程p0、p1、p2、p3、p4"/>
          <p:cNvSpPr/>
          <p:nvPr/>
        </p:nvSpPr>
        <p:spPr>
          <a:xfrm>
            <a:off x="1291675" y="1621707"/>
            <a:ext cx="8277454"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5个进程p0、p1、p2、p3、p4</a:t>
            </a:r>
          </a:p>
        </p:txBody>
      </p:sp>
      <p:sp>
        <p:nvSpPr>
          <p:cNvPr id="1936" name="3种类型的资源A、B、C"/>
          <p:cNvSpPr/>
          <p:nvPr/>
        </p:nvSpPr>
        <p:spPr>
          <a:xfrm>
            <a:off x="9957534" y="1621707"/>
            <a:ext cx="6583376"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3种类型的资源A、B、C</a:t>
            </a:r>
          </a:p>
        </p:txBody>
      </p:sp>
      <p:sp>
        <p:nvSpPr>
          <p:cNvPr id="1937" name="Need矩阵内容？"/>
          <p:cNvSpPr/>
          <p:nvPr/>
        </p:nvSpPr>
        <p:spPr>
          <a:xfrm>
            <a:off x="18533963" y="1610277"/>
            <a:ext cx="48420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Need矩阵内容？</a:t>
            </a:r>
          </a:p>
        </p:txBody>
      </p:sp>
      <p:sp>
        <p:nvSpPr>
          <p:cNvPr id="1938" name="此时系统是否安全？"/>
          <p:cNvSpPr/>
          <p:nvPr/>
        </p:nvSpPr>
        <p:spPr>
          <a:xfrm>
            <a:off x="18528008" y="2804077"/>
            <a:ext cx="5628185"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此时系统是否安全？</a:t>
            </a:r>
          </a:p>
        </p:txBody>
      </p:sp>
      <p:sp>
        <p:nvSpPr>
          <p:cNvPr id="1939" name="问："/>
          <p:cNvSpPr/>
          <p:nvPr/>
        </p:nvSpPr>
        <p:spPr>
          <a:xfrm>
            <a:off x="18540708" y="41647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问：</a:t>
            </a:r>
          </a:p>
        </p:txBody>
      </p:sp>
      <p:sp>
        <p:nvSpPr>
          <p:cNvPr id="1940"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37243794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4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944" name="🏦银行家算法🏦"/>
          <p:cNvSpPr/>
          <p:nvPr/>
        </p:nvSpPr>
        <p:spPr>
          <a:xfrm>
            <a:off x="602337" y="479960"/>
            <a:ext cx="58039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🏦银行家算法🏦</a:t>
            </a:r>
          </a:p>
        </p:txBody>
      </p:sp>
      <p:graphicFrame>
        <p:nvGraphicFramePr>
          <p:cNvPr id="1945" name="表格"/>
          <p:cNvGraphicFramePr/>
          <p:nvPr/>
        </p:nvGraphicFramePr>
        <p:xfrm>
          <a:off x="1302961" y="3141494"/>
          <a:ext cx="17198590" cy="9072275"/>
        </p:xfrm>
        <a:graphic>
          <a:graphicData uri="http://schemas.openxmlformats.org/drawingml/2006/table">
            <a:tbl>
              <a:tblPr firstRow="1" bandRow="1">
                <a:tableStyleId>{C7B018BB-80A7-4F77-B60F-C8B233D01FF8}</a:tableStyleId>
              </a:tblPr>
              <a:tblGrid>
                <a:gridCol w="2306655"/>
                <a:gridCol w="3955545"/>
                <a:gridCol w="3989318"/>
                <a:gridCol w="3665037"/>
                <a:gridCol w="3282035"/>
              </a:tblGrid>
              <a:tr h="2032585">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1407938">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1407938">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407938">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1407938">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1407938">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946" name="5个进程p0、p1、p2、p3、p4"/>
          <p:cNvSpPr/>
          <p:nvPr/>
        </p:nvSpPr>
        <p:spPr>
          <a:xfrm>
            <a:off x="1291675" y="1621707"/>
            <a:ext cx="8277454"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5个进程p0、p1、p2、p3、p4</a:t>
            </a:r>
          </a:p>
        </p:txBody>
      </p:sp>
      <p:sp>
        <p:nvSpPr>
          <p:cNvPr id="1947" name="3种类型的资源A、B、C"/>
          <p:cNvSpPr/>
          <p:nvPr/>
        </p:nvSpPr>
        <p:spPr>
          <a:xfrm>
            <a:off x="9957534" y="1621707"/>
            <a:ext cx="6583376" cy="9677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u="sng"/>
            </a:lvl1pPr>
          </a:lstStyle>
          <a:p>
            <a:r>
              <a:t>3种类型的资源A、B、C</a:t>
            </a:r>
          </a:p>
        </p:txBody>
      </p:sp>
      <p:sp>
        <p:nvSpPr>
          <p:cNvPr id="1948" name="Need矩阵内容？"/>
          <p:cNvSpPr/>
          <p:nvPr/>
        </p:nvSpPr>
        <p:spPr>
          <a:xfrm>
            <a:off x="18533963" y="1610277"/>
            <a:ext cx="48420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Need矩阵内容？</a:t>
            </a:r>
          </a:p>
        </p:txBody>
      </p:sp>
      <p:sp>
        <p:nvSpPr>
          <p:cNvPr id="1949" name="此时系统是否安全？"/>
          <p:cNvSpPr/>
          <p:nvPr/>
        </p:nvSpPr>
        <p:spPr>
          <a:xfrm>
            <a:off x="18528008" y="2804077"/>
            <a:ext cx="5628185"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此时系统是否安全？</a:t>
            </a:r>
          </a:p>
        </p:txBody>
      </p:sp>
      <p:sp>
        <p:nvSpPr>
          <p:cNvPr id="1950" name="问："/>
          <p:cNvSpPr/>
          <p:nvPr/>
        </p:nvSpPr>
        <p:spPr>
          <a:xfrm>
            <a:off x="18540708" y="41647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问：</a:t>
            </a:r>
          </a:p>
        </p:txBody>
      </p:sp>
      <p:sp>
        <p:nvSpPr>
          <p:cNvPr id="12"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797160643"/>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5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1955"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6"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52143184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5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1960"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pSp>
        <p:nvGrpSpPr>
          <p:cNvPr id="1963" name="对work和finish初始化"/>
          <p:cNvGrpSpPr/>
          <p:nvPr/>
        </p:nvGrpSpPr>
        <p:grpSpPr>
          <a:xfrm>
            <a:off x="18202066" y="535310"/>
            <a:ext cx="5664519" cy="1054101"/>
            <a:chOff x="0" y="0"/>
            <a:chExt cx="5664517" cy="1054100"/>
          </a:xfrm>
        </p:grpSpPr>
        <p:sp>
          <p:nvSpPr>
            <p:cNvPr id="1962"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1961"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9"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9717559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4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46" name="多处理器系统"/>
          <p:cNvSpPr/>
          <p:nvPr/>
        </p:nvSpPr>
        <p:spPr>
          <a:xfrm>
            <a:off x="2171683" y="3471772"/>
            <a:ext cx="2847821" cy="2191862"/>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47" name="紧密耦合"/>
          <p:cNvSpPr/>
          <p:nvPr/>
        </p:nvSpPr>
        <p:spPr>
          <a:xfrm>
            <a:off x="7184532" y="285131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348" name="松弛耦合"/>
          <p:cNvSpPr/>
          <p:nvPr/>
        </p:nvSpPr>
        <p:spPr>
          <a:xfrm>
            <a:off x="7184532" y="501408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松弛耦合</a:t>
            </a:r>
          </a:p>
        </p:txBody>
      </p:sp>
      <p:pic>
        <p:nvPicPr>
          <p:cNvPr id="349" name="线条" descr="线条"/>
          <p:cNvPicPr>
            <a:picLocks/>
          </p:cNvPicPr>
          <p:nvPr/>
        </p:nvPicPr>
        <p:blipFill>
          <a:blip r:embed="rId4">
            <a:extLst/>
          </a:blip>
          <a:stretch>
            <a:fillRect/>
          </a:stretch>
        </p:blipFill>
        <p:spPr>
          <a:xfrm rot="18900000">
            <a:off x="5181712" y="3664555"/>
            <a:ext cx="1872252" cy="352234"/>
          </a:xfrm>
          <a:prstGeom prst="rect">
            <a:avLst/>
          </a:prstGeom>
        </p:spPr>
      </p:pic>
      <p:pic>
        <p:nvPicPr>
          <p:cNvPr id="351" name="线条" descr="线条"/>
          <p:cNvPicPr>
            <a:picLocks/>
          </p:cNvPicPr>
          <p:nvPr/>
        </p:nvPicPr>
        <p:blipFill>
          <a:blip r:embed="rId5">
            <a:extLst/>
          </a:blip>
          <a:stretch>
            <a:fillRect/>
          </a:stretch>
        </p:blipFill>
        <p:spPr>
          <a:xfrm rot="2700000">
            <a:off x="5191221" y="5141240"/>
            <a:ext cx="1809737" cy="352235"/>
          </a:xfrm>
          <a:prstGeom prst="rect">
            <a:avLst/>
          </a:prstGeom>
        </p:spPr>
      </p:pic>
      <p:sp>
        <p:nvSpPr>
          <p:cNvPr id="353" name="共享主存储器和I/O设备"/>
          <p:cNvSpPr/>
          <p:nvPr/>
        </p:nvSpPr>
        <p:spPr>
          <a:xfrm>
            <a:off x="12798109" y="2991018"/>
            <a:ext cx="667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共享主存储器和I/O设备</a:t>
            </a:r>
          </a:p>
        </p:txBody>
      </p:sp>
      <p:sp>
        <p:nvSpPr>
          <p:cNvPr id="354" name="有各自的存储器和I/O设备"/>
          <p:cNvSpPr/>
          <p:nvPr/>
        </p:nvSpPr>
        <p:spPr>
          <a:xfrm>
            <a:off x="12480609" y="5153788"/>
            <a:ext cx="731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有各自的存储器和I/O设备</a:t>
            </a: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14" name="多处理器系统的类型"/>
          <p:cNvSpPr/>
          <p:nvPr/>
        </p:nvSpPr>
        <p:spPr>
          <a:xfrm>
            <a:off x="517620" y="729040"/>
            <a:ext cx="6524433"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15" name="3.5.1.1 紧密耦合的多处理器系统和松弛耦合的多处理器系统"/>
          <p:cNvSpPr/>
          <p:nvPr/>
        </p:nvSpPr>
        <p:spPr>
          <a:xfrm>
            <a:off x="73674" y="130252"/>
            <a:ext cx="8412559"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3.5.1.1 紧密耦合的多处理器系统和松弛耦合的多处理器系统</a:t>
            </a:r>
          </a:p>
        </p:txBody>
      </p:sp>
    </p:spTree>
    <p:extLst>
      <p:ext uri="{BB962C8B-B14F-4D97-AF65-F5344CB8AC3E}">
        <p14:creationId xmlns:p14="http://schemas.microsoft.com/office/powerpoint/2010/main" val="3916871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6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1968"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pSp>
        <p:nvGrpSpPr>
          <p:cNvPr id="1971" name="对work和finish初始化"/>
          <p:cNvGrpSpPr/>
          <p:nvPr/>
        </p:nvGrpSpPr>
        <p:grpSpPr>
          <a:xfrm>
            <a:off x="18202066" y="535310"/>
            <a:ext cx="5664519" cy="1054101"/>
            <a:chOff x="0" y="0"/>
            <a:chExt cx="5664517" cy="1054100"/>
          </a:xfrm>
        </p:grpSpPr>
        <p:sp>
          <p:nvSpPr>
            <p:cNvPr id="1970"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1969"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1972"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10"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482296477"/>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7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1977"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pSp>
        <p:nvGrpSpPr>
          <p:cNvPr id="1980" name="对work和finish初始化"/>
          <p:cNvGrpSpPr/>
          <p:nvPr/>
        </p:nvGrpSpPr>
        <p:grpSpPr>
          <a:xfrm>
            <a:off x="18202066" y="535310"/>
            <a:ext cx="5664519" cy="1054101"/>
            <a:chOff x="0" y="0"/>
            <a:chExt cx="5664517" cy="1054100"/>
          </a:xfrm>
        </p:grpSpPr>
        <p:sp>
          <p:nvSpPr>
            <p:cNvPr id="1979"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1978"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1981"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1982"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sp>
        <p:nvSpPr>
          <p:cNvPr id="11"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214658373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8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1987"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pSp>
        <p:nvGrpSpPr>
          <p:cNvPr id="1990" name="对work和finish初始化"/>
          <p:cNvGrpSpPr/>
          <p:nvPr/>
        </p:nvGrpSpPr>
        <p:grpSpPr>
          <a:xfrm>
            <a:off x="18202066" y="535310"/>
            <a:ext cx="5664519" cy="1054101"/>
            <a:chOff x="0" y="0"/>
            <a:chExt cx="5664517" cy="1054100"/>
          </a:xfrm>
        </p:grpSpPr>
        <p:sp>
          <p:nvSpPr>
            <p:cNvPr id="1989"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1988"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1991"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1992"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1995" name="循环检测是否能找到一个进程pi，满足finish[i]=false且needi&lt;=work"/>
          <p:cNvGrpSpPr/>
          <p:nvPr/>
        </p:nvGrpSpPr>
        <p:grpSpPr>
          <a:xfrm>
            <a:off x="756760" y="5734900"/>
            <a:ext cx="17231680" cy="1054101"/>
            <a:chOff x="0" y="0"/>
            <a:chExt cx="17231678" cy="1054100"/>
          </a:xfrm>
        </p:grpSpPr>
        <p:sp>
          <p:nvSpPr>
            <p:cNvPr id="1994"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1993"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sp>
        <p:nvSpPr>
          <p:cNvPr id="14"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205511542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99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aphicFrame>
        <p:nvGraphicFramePr>
          <p:cNvPr id="2000"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grpSp>
        <p:nvGrpSpPr>
          <p:cNvPr id="2003" name="对work和finish初始化"/>
          <p:cNvGrpSpPr/>
          <p:nvPr/>
        </p:nvGrpSpPr>
        <p:grpSpPr>
          <a:xfrm>
            <a:off x="18202066" y="535310"/>
            <a:ext cx="5664519" cy="1054101"/>
            <a:chOff x="0" y="0"/>
            <a:chExt cx="5664517" cy="1054100"/>
          </a:xfrm>
        </p:grpSpPr>
        <p:sp>
          <p:nvSpPr>
            <p:cNvPr id="2002"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01"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04"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05"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08" name="循环检测是否能找到一个进程pi，满足finish[i]=false且needi&lt;=work"/>
          <p:cNvGrpSpPr/>
          <p:nvPr/>
        </p:nvGrpSpPr>
        <p:grpSpPr>
          <a:xfrm>
            <a:off x="756760" y="5734900"/>
            <a:ext cx="17231680" cy="1054101"/>
            <a:chOff x="0" y="0"/>
            <a:chExt cx="17231678" cy="1054100"/>
          </a:xfrm>
        </p:grpSpPr>
        <p:sp>
          <p:nvSpPr>
            <p:cNvPr id="2007"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06"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011" name="成组"/>
          <p:cNvGrpSpPr/>
          <p:nvPr/>
        </p:nvGrpSpPr>
        <p:grpSpPr>
          <a:xfrm>
            <a:off x="803632" y="7008104"/>
            <a:ext cx="19119136" cy="1761035"/>
            <a:chOff x="-32" y="0"/>
            <a:chExt cx="19119135" cy="1761033"/>
          </a:xfrm>
        </p:grpSpPr>
        <p:sp>
          <p:nvSpPr>
            <p:cNvPr id="2009" name="因为finish[1]=false且need1&lt;work"/>
            <p:cNvSpPr/>
            <p:nvPr/>
          </p:nvSpPr>
          <p:spPr>
            <a:xfrm>
              <a:off x="-33" y="0"/>
              <a:ext cx="9479769"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因为finish[1]=false且need</a:t>
              </a:r>
              <a:r>
                <a:rPr b="1" baseline="-5999">
                  <a:latin typeface="Helvetica"/>
                  <a:ea typeface="Helvetica"/>
                  <a:cs typeface="Helvetica"/>
                  <a:sym typeface="Helvetica"/>
                </a:rPr>
                <a:t>1</a:t>
              </a:r>
              <a:r>
                <a:t>&lt;work</a:t>
              </a:r>
            </a:p>
          </p:txBody>
        </p:sp>
        <p:sp>
          <p:nvSpPr>
            <p:cNvPr id="2010" name="所以finish[1]=true，work=work+allocation1=(3,3,2)+(2,0,0)=(5,3,2)"/>
            <p:cNvSpPr/>
            <p:nvPr/>
          </p:nvSpPr>
          <p:spPr>
            <a:xfrm>
              <a:off x="-33" y="770433"/>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所以finish[1]=true，</a:t>
              </a:r>
              <a:r>
                <a:rPr b="1">
                  <a:latin typeface="Helvetica"/>
                  <a:ea typeface="Helvetica"/>
                  <a:cs typeface="Helvetica"/>
                  <a:sym typeface="Helvetica"/>
                </a:rPr>
                <a:t>work=</a:t>
              </a:r>
              <a:r>
                <a:t>work+allocation</a:t>
              </a:r>
              <a:r>
                <a:rPr b="1" baseline="-5999">
                  <a:latin typeface="Helvetica"/>
                  <a:ea typeface="Helvetica"/>
                  <a:cs typeface="Helvetica"/>
                  <a:sym typeface="Helvetica"/>
                </a:rPr>
                <a:t>1</a:t>
              </a:r>
              <a:r>
                <a:t>=(3,3,2)+(2,0,0)=</a:t>
              </a:r>
              <a:r>
                <a:rPr b="1">
                  <a:latin typeface="Helvetica"/>
                  <a:ea typeface="Helvetica"/>
                  <a:cs typeface="Helvetica"/>
                  <a:sym typeface="Helvetica"/>
                </a:rPr>
                <a:t>(5,3,2)</a:t>
              </a:r>
            </a:p>
          </p:txBody>
        </p:sp>
      </p:grpSp>
      <p:sp>
        <p:nvSpPr>
          <p:cNvPr id="17"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9788559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1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018" name="对work和finish初始化"/>
          <p:cNvGrpSpPr/>
          <p:nvPr/>
        </p:nvGrpSpPr>
        <p:grpSpPr>
          <a:xfrm>
            <a:off x="18202066" y="535310"/>
            <a:ext cx="5664519" cy="1054101"/>
            <a:chOff x="0" y="0"/>
            <a:chExt cx="5664517" cy="1054100"/>
          </a:xfrm>
        </p:grpSpPr>
        <p:sp>
          <p:nvSpPr>
            <p:cNvPr id="2017"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16"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19"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20"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23" name="循环检测是否能找到一个进程pi，满足finish[i]=false且needi&lt;=work"/>
          <p:cNvGrpSpPr/>
          <p:nvPr/>
        </p:nvGrpSpPr>
        <p:grpSpPr>
          <a:xfrm>
            <a:off x="756760" y="5734900"/>
            <a:ext cx="17231680" cy="1054101"/>
            <a:chOff x="0" y="0"/>
            <a:chExt cx="17231678" cy="1054100"/>
          </a:xfrm>
        </p:grpSpPr>
        <p:sp>
          <p:nvSpPr>
            <p:cNvPr id="2022"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21"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026" name="成组"/>
          <p:cNvGrpSpPr/>
          <p:nvPr/>
        </p:nvGrpSpPr>
        <p:grpSpPr>
          <a:xfrm>
            <a:off x="803632" y="7008104"/>
            <a:ext cx="19119136" cy="1761035"/>
            <a:chOff x="-32" y="0"/>
            <a:chExt cx="19119135" cy="1761033"/>
          </a:xfrm>
        </p:grpSpPr>
        <p:sp>
          <p:nvSpPr>
            <p:cNvPr id="2024" name="因为finish[1]=false且need1&lt;work"/>
            <p:cNvSpPr/>
            <p:nvPr/>
          </p:nvSpPr>
          <p:spPr>
            <a:xfrm>
              <a:off x="-33" y="0"/>
              <a:ext cx="9479769"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因为finish[1]=false且need</a:t>
              </a:r>
              <a:r>
                <a:rPr b="1" baseline="-5999">
                  <a:latin typeface="Helvetica"/>
                  <a:ea typeface="Helvetica"/>
                  <a:cs typeface="Helvetica"/>
                  <a:sym typeface="Helvetica"/>
                </a:rPr>
                <a:t>1</a:t>
              </a:r>
              <a:r>
                <a:t>&lt;work</a:t>
              </a:r>
            </a:p>
          </p:txBody>
        </p:sp>
        <p:sp>
          <p:nvSpPr>
            <p:cNvPr id="2025" name="所以finish[1]=true，work=work+allocation1=(3,3,2)+(2,0,0)=(5,3,2)"/>
            <p:cNvSpPr/>
            <p:nvPr/>
          </p:nvSpPr>
          <p:spPr>
            <a:xfrm>
              <a:off x="-33" y="770433"/>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所以finish[1]=true，</a:t>
              </a:r>
              <a:r>
                <a:rPr b="1">
                  <a:latin typeface="Helvetica"/>
                  <a:ea typeface="Helvetica"/>
                  <a:cs typeface="Helvetica"/>
                  <a:sym typeface="Helvetica"/>
                </a:rPr>
                <a:t>work=</a:t>
              </a:r>
              <a:r>
                <a:t>work+allocation</a:t>
              </a:r>
              <a:r>
                <a:rPr b="1" baseline="-5999">
                  <a:latin typeface="Helvetica"/>
                  <a:ea typeface="Helvetica"/>
                  <a:cs typeface="Helvetica"/>
                  <a:sym typeface="Helvetica"/>
                </a:rPr>
                <a:t>1</a:t>
              </a:r>
              <a:r>
                <a:t>=(3,3,2)+(2,0,0)=</a:t>
              </a:r>
              <a:r>
                <a:rPr b="1">
                  <a:latin typeface="Helvetica"/>
                  <a:ea typeface="Helvetica"/>
                  <a:cs typeface="Helvetica"/>
                  <a:sym typeface="Helvetica"/>
                </a:rPr>
                <a:t>(5,3,2)</a:t>
              </a:r>
            </a:p>
          </p:txBody>
        </p:sp>
      </p:grpSp>
      <p:grpSp>
        <p:nvGrpSpPr>
          <p:cNvPr id="2029" name="成组"/>
          <p:cNvGrpSpPr/>
          <p:nvPr/>
        </p:nvGrpSpPr>
        <p:grpSpPr>
          <a:xfrm>
            <a:off x="803632" y="8918676"/>
            <a:ext cx="19119136" cy="1717468"/>
            <a:chOff x="-32" y="0"/>
            <a:chExt cx="19119135" cy="1717466"/>
          </a:xfrm>
        </p:grpSpPr>
        <p:sp>
          <p:nvSpPr>
            <p:cNvPr id="2027" name="因为finish[3]=false且need3&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因为finish[3]=false且need</a:t>
              </a:r>
              <a:r>
                <a:rPr baseline="-5999"/>
                <a:t>3</a:t>
              </a:r>
              <a:r>
                <a:t>&lt;work</a:t>
              </a:r>
            </a:p>
          </p:txBody>
        </p:sp>
        <p:sp>
          <p:nvSpPr>
            <p:cNvPr id="2028" name="所以finish[3]=true，work=work+allocation3=(5,3,2)+(2,1,1)=(7,4,3)"/>
            <p:cNvSpPr/>
            <p:nvPr/>
          </p:nvSpPr>
          <p:spPr>
            <a:xfrm>
              <a:off x="-33" y="726866"/>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所以finish[3]=true，</a:t>
              </a:r>
              <a:r>
                <a:rPr b="1">
                  <a:latin typeface="Helvetica"/>
                  <a:ea typeface="Helvetica"/>
                  <a:cs typeface="Helvetica"/>
                  <a:sym typeface="Helvetica"/>
                </a:rPr>
                <a:t>work=</a:t>
              </a:r>
              <a:r>
                <a:t>work+allocation</a:t>
              </a:r>
              <a:r>
                <a:rPr b="1" baseline="-5999">
                  <a:latin typeface="Helvetica"/>
                  <a:ea typeface="Helvetica"/>
                  <a:cs typeface="Helvetica"/>
                  <a:sym typeface="Helvetica"/>
                </a:rPr>
                <a:t>3</a:t>
              </a:r>
              <a:r>
                <a:t>=(5,3,2)+(2,1,1)=</a:t>
              </a:r>
              <a:r>
                <a:rPr b="1">
                  <a:latin typeface="Helvetica"/>
                  <a:ea typeface="Helvetica"/>
                  <a:cs typeface="Helvetica"/>
                  <a:sym typeface="Helvetica"/>
                </a:rPr>
                <a:t>(7,4,3)</a:t>
              </a:r>
            </a:p>
          </p:txBody>
        </p:sp>
      </p:grpSp>
      <p:graphicFrame>
        <p:nvGraphicFramePr>
          <p:cNvPr id="2030"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20" name="3.6.3.3 实例"/>
          <p:cNvSpPr/>
          <p:nvPr/>
        </p:nvSpPr>
        <p:spPr>
          <a:xfrm>
            <a:off x="69086" y="68697"/>
            <a:ext cx="256480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558459188"/>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3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037" name="对work和finish初始化"/>
          <p:cNvGrpSpPr/>
          <p:nvPr/>
        </p:nvGrpSpPr>
        <p:grpSpPr>
          <a:xfrm>
            <a:off x="18202066" y="535310"/>
            <a:ext cx="5664519" cy="1054101"/>
            <a:chOff x="0" y="0"/>
            <a:chExt cx="5664517" cy="1054100"/>
          </a:xfrm>
        </p:grpSpPr>
        <p:sp>
          <p:nvSpPr>
            <p:cNvPr id="2036"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35"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38"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39"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42" name="循环检测是否能找到一个进程pi，满足finish[i]=false且needi&lt;=work"/>
          <p:cNvGrpSpPr/>
          <p:nvPr/>
        </p:nvGrpSpPr>
        <p:grpSpPr>
          <a:xfrm>
            <a:off x="756760" y="5734900"/>
            <a:ext cx="17231680" cy="1054101"/>
            <a:chOff x="0" y="0"/>
            <a:chExt cx="17231678" cy="1054100"/>
          </a:xfrm>
        </p:grpSpPr>
        <p:sp>
          <p:nvSpPr>
            <p:cNvPr id="2041"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40"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045" name="成组"/>
          <p:cNvGrpSpPr/>
          <p:nvPr/>
        </p:nvGrpSpPr>
        <p:grpSpPr>
          <a:xfrm>
            <a:off x="803632" y="7008104"/>
            <a:ext cx="19119136" cy="1761035"/>
            <a:chOff x="-32" y="0"/>
            <a:chExt cx="19119135" cy="1761033"/>
          </a:xfrm>
        </p:grpSpPr>
        <p:sp>
          <p:nvSpPr>
            <p:cNvPr id="2043" name="因为finish[1]=false且need1&lt;work"/>
            <p:cNvSpPr/>
            <p:nvPr/>
          </p:nvSpPr>
          <p:spPr>
            <a:xfrm>
              <a:off x="-33" y="0"/>
              <a:ext cx="9479769"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因为finish[1]=false且need</a:t>
              </a:r>
              <a:r>
                <a:rPr b="1" baseline="-5999">
                  <a:latin typeface="Helvetica"/>
                  <a:ea typeface="Helvetica"/>
                  <a:cs typeface="Helvetica"/>
                  <a:sym typeface="Helvetica"/>
                </a:rPr>
                <a:t>1</a:t>
              </a:r>
              <a:r>
                <a:t>&lt;work</a:t>
              </a:r>
            </a:p>
          </p:txBody>
        </p:sp>
        <p:sp>
          <p:nvSpPr>
            <p:cNvPr id="2044" name="所以finish[1]=true，work=work+allocation1=(3,3,2)+(2,0,0)=(5,3,2)"/>
            <p:cNvSpPr/>
            <p:nvPr/>
          </p:nvSpPr>
          <p:spPr>
            <a:xfrm>
              <a:off x="-33" y="770433"/>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所以finish[1]=true，</a:t>
              </a:r>
              <a:r>
                <a:rPr b="1">
                  <a:latin typeface="Helvetica"/>
                  <a:ea typeface="Helvetica"/>
                  <a:cs typeface="Helvetica"/>
                  <a:sym typeface="Helvetica"/>
                </a:rPr>
                <a:t>work=</a:t>
              </a:r>
              <a:r>
                <a:t>work+allocation</a:t>
              </a:r>
              <a:r>
                <a:rPr b="1" baseline="-5999">
                  <a:latin typeface="Helvetica"/>
                  <a:ea typeface="Helvetica"/>
                  <a:cs typeface="Helvetica"/>
                  <a:sym typeface="Helvetica"/>
                </a:rPr>
                <a:t>1</a:t>
              </a:r>
              <a:r>
                <a:t>=(3,3,2)+(2,0,0)=</a:t>
              </a:r>
              <a:r>
                <a:rPr b="1">
                  <a:latin typeface="Helvetica"/>
                  <a:ea typeface="Helvetica"/>
                  <a:cs typeface="Helvetica"/>
                  <a:sym typeface="Helvetica"/>
                </a:rPr>
                <a:t>(5,3,2)</a:t>
              </a:r>
            </a:p>
          </p:txBody>
        </p:sp>
      </p:grpSp>
      <p:grpSp>
        <p:nvGrpSpPr>
          <p:cNvPr id="2048" name="成组"/>
          <p:cNvGrpSpPr/>
          <p:nvPr/>
        </p:nvGrpSpPr>
        <p:grpSpPr>
          <a:xfrm>
            <a:off x="803632" y="8918676"/>
            <a:ext cx="19119136" cy="1717468"/>
            <a:chOff x="-32" y="0"/>
            <a:chExt cx="19119135" cy="1717466"/>
          </a:xfrm>
        </p:grpSpPr>
        <p:sp>
          <p:nvSpPr>
            <p:cNvPr id="2046" name="因为finish[3]=false且need3&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因为finish[3]=false且need</a:t>
              </a:r>
              <a:r>
                <a:rPr baseline="-5999"/>
                <a:t>3</a:t>
              </a:r>
              <a:r>
                <a:t>&lt;work</a:t>
              </a:r>
            </a:p>
          </p:txBody>
        </p:sp>
        <p:sp>
          <p:nvSpPr>
            <p:cNvPr id="2047" name="所以finish[3]=true，work=work+allocation3=(5,3,2)+(2,1,1)=(7,4,3)"/>
            <p:cNvSpPr/>
            <p:nvPr/>
          </p:nvSpPr>
          <p:spPr>
            <a:xfrm>
              <a:off x="-33" y="726866"/>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所以finish[3]=true，</a:t>
              </a:r>
              <a:r>
                <a:rPr b="1">
                  <a:latin typeface="Helvetica"/>
                  <a:ea typeface="Helvetica"/>
                  <a:cs typeface="Helvetica"/>
                  <a:sym typeface="Helvetica"/>
                </a:rPr>
                <a:t>work=</a:t>
              </a:r>
              <a:r>
                <a:t>work+allocation</a:t>
              </a:r>
              <a:r>
                <a:rPr b="1" baseline="-5999">
                  <a:latin typeface="Helvetica"/>
                  <a:ea typeface="Helvetica"/>
                  <a:cs typeface="Helvetica"/>
                  <a:sym typeface="Helvetica"/>
                </a:rPr>
                <a:t>3</a:t>
              </a:r>
              <a:r>
                <a:t>=(5,3,2)+(2,1,1)=</a:t>
              </a:r>
              <a:r>
                <a:rPr b="1">
                  <a:latin typeface="Helvetica"/>
                  <a:ea typeface="Helvetica"/>
                  <a:cs typeface="Helvetica"/>
                  <a:sym typeface="Helvetica"/>
                </a:rPr>
                <a:t>(7,4,3)</a:t>
              </a:r>
            </a:p>
          </p:txBody>
        </p:sp>
      </p:grpSp>
      <p:grpSp>
        <p:nvGrpSpPr>
          <p:cNvPr id="2051" name="成组"/>
          <p:cNvGrpSpPr/>
          <p:nvPr/>
        </p:nvGrpSpPr>
        <p:grpSpPr>
          <a:xfrm>
            <a:off x="803632" y="10966240"/>
            <a:ext cx="19119136" cy="1787214"/>
            <a:chOff x="-32" y="0"/>
            <a:chExt cx="19119135" cy="1787212"/>
          </a:xfrm>
        </p:grpSpPr>
        <p:sp>
          <p:nvSpPr>
            <p:cNvPr id="2049" name="因为finish[4]=false且need4&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因为finish[4]=false且need</a:t>
              </a:r>
              <a:r>
                <a:rPr baseline="-5999"/>
                <a:t>4</a:t>
              </a:r>
              <a:r>
                <a:t>&lt;work</a:t>
              </a:r>
            </a:p>
          </p:txBody>
        </p:sp>
        <p:sp>
          <p:nvSpPr>
            <p:cNvPr id="2050" name="所以finish[4]=true，work=work+allocation4=(7,4,3)+(0,0,2)=(7,4,5)"/>
            <p:cNvSpPr/>
            <p:nvPr/>
          </p:nvSpPr>
          <p:spPr>
            <a:xfrm>
              <a:off x="-33" y="796612"/>
              <a:ext cx="19119136"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所以finish[4]=true，</a:t>
              </a:r>
              <a:r>
                <a:rPr b="1">
                  <a:latin typeface="Helvetica"/>
                  <a:ea typeface="Helvetica"/>
                  <a:cs typeface="Helvetica"/>
                  <a:sym typeface="Helvetica"/>
                </a:rPr>
                <a:t>work=</a:t>
              </a:r>
              <a:r>
                <a:t>work+allocation</a:t>
              </a:r>
              <a:r>
                <a:rPr b="1" baseline="-5999">
                  <a:latin typeface="Helvetica"/>
                  <a:ea typeface="Helvetica"/>
                  <a:cs typeface="Helvetica"/>
                  <a:sym typeface="Helvetica"/>
                </a:rPr>
                <a:t>4</a:t>
              </a:r>
              <a:r>
                <a:t>=(7,4,3)+(0,0,2)=</a:t>
              </a:r>
              <a:r>
                <a:rPr b="1">
                  <a:latin typeface="Helvetica"/>
                  <a:ea typeface="Helvetica"/>
                  <a:cs typeface="Helvetica"/>
                  <a:sym typeface="Helvetica"/>
                </a:rPr>
                <a:t>(7,4,5)</a:t>
              </a:r>
            </a:p>
          </p:txBody>
        </p:sp>
      </p:grpSp>
      <p:graphicFrame>
        <p:nvGraphicFramePr>
          <p:cNvPr id="2052"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2053" name="3.6.3.3 实例"/>
          <p:cNvSpPr/>
          <p:nvPr/>
        </p:nvSpPr>
        <p:spPr>
          <a:xfrm>
            <a:off x="69086" y="130252"/>
            <a:ext cx="194925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65530257"/>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5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059" name="对work和finish初始化"/>
          <p:cNvGrpSpPr/>
          <p:nvPr/>
        </p:nvGrpSpPr>
        <p:grpSpPr>
          <a:xfrm>
            <a:off x="18202066" y="535310"/>
            <a:ext cx="5664519" cy="1054101"/>
            <a:chOff x="0" y="0"/>
            <a:chExt cx="5664517" cy="1054100"/>
          </a:xfrm>
        </p:grpSpPr>
        <p:sp>
          <p:nvSpPr>
            <p:cNvPr id="2058"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57"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60"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61"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64" name="循环检测是否能找到一个进程pi，满足finish[i]=false且needi&lt;=work"/>
          <p:cNvGrpSpPr/>
          <p:nvPr/>
        </p:nvGrpSpPr>
        <p:grpSpPr>
          <a:xfrm>
            <a:off x="756760" y="5734900"/>
            <a:ext cx="17231680" cy="1054101"/>
            <a:chOff x="0" y="0"/>
            <a:chExt cx="17231678" cy="1054100"/>
          </a:xfrm>
        </p:grpSpPr>
        <p:sp>
          <p:nvSpPr>
            <p:cNvPr id="2063"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62"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067" name="成组"/>
          <p:cNvGrpSpPr/>
          <p:nvPr/>
        </p:nvGrpSpPr>
        <p:grpSpPr>
          <a:xfrm>
            <a:off x="746548" y="7001754"/>
            <a:ext cx="19119071" cy="1854506"/>
            <a:chOff x="-25400" y="0"/>
            <a:chExt cx="19119070" cy="1854504"/>
          </a:xfrm>
        </p:grpSpPr>
        <p:sp>
          <p:nvSpPr>
            <p:cNvPr id="2065" name="因为finish[0]=false且need0&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因为finish[0]=false且need</a:t>
              </a:r>
              <a:r>
                <a:rPr baseline="-5999"/>
                <a:t>0</a:t>
              </a:r>
              <a:r>
                <a:t>&lt;work</a:t>
              </a:r>
            </a:p>
          </p:txBody>
        </p:sp>
        <p:sp>
          <p:nvSpPr>
            <p:cNvPr id="2066" name="所以finish[0]=true，work=work+allocation0=(7,4,5)+(0,1,0)=(7,5,5)"/>
            <p:cNvSpPr/>
            <p:nvPr/>
          </p:nvSpPr>
          <p:spPr>
            <a:xfrm>
              <a:off x="-25401" y="863904"/>
              <a:ext cx="19119072"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所以finish[0]=true，</a:t>
              </a:r>
              <a:r>
                <a:rPr b="1">
                  <a:latin typeface="Helvetica"/>
                  <a:ea typeface="Helvetica"/>
                  <a:cs typeface="Helvetica"/>
                  <a:sym typeface="Helvetica"/>
                </a:rPr>
                <a:t>work=</a:t>
              </a:r>
              <a:r>
                <a:t>work+allocation</a:t>
              </a:r>
              <a:r>
                <a:rPr baseline="-5999"/>
                <a:t>0</a:t>
              </a:r>
              <a:r>
                <a:t>=(7,4,5)+(0,1,0)=</a:t>
              </a:r>
              <a:r>
                <a:rPr b="1">
                  <a:latin typeface="Helvetica"/>
                  <a:ea typeface="Helvetica"/>
                  <a:cs typeface="Helvetica"/>
                  <a:sym typeface="Helvetica"/>
                </a:rPr>
                <a:t>(7,5,5)</a:t>
              </a:r>
            </a:p>
          </p:txBody>
        </p:sp>
      </p:grpSp>
      <p:graphicFrame>
        <p:nvGraphicFramePr>
          <p:cNvPr id="2068"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17" name="3.6.3.3 实例"/>
          <p:cNvSpPr/>
          <p:nvPr/>
        </p:nvSpPr>
        <p:spPr>
          <a:xfrm>
            <a:off x="69086" y="130252"/>
            <a:ext cx="194925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075706534"/>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7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075" name="对work和finish初始化"/>
          <p:cNvGrpSpPr/>
          <p:nvPr/>
        </p:nvGrpSpPr>
        <p:grpSpPr>
          <a:xfrm>
            <a:off x="18202066" y="535310"/>
            <a:ext cx="5664519" cy="1054101"/>
            <a:chOff x="0" y="0"/>
            <a:chExt cx="5664517" cy="1054100"/>
          </a:xfrm>
        </p:grpSpPr>
        <p:sp>
          <p:nvSpPr>
            <p:cNvPr id="2074"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73"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76"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77"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80" name="循环检测是否能找到一个进程pi，满足finish[i]=false且needi&lt;=work"/>
          <p:cNvGrpSpPr/>
          <p:nvPr/>
        </p:nvGrpSpPr>
        <p:grpSpPr>
          <a:xfrm>
            <a:off x="756760" y="5734900"/>
            <a:ext cx="17231680" cy="1054101"/>
            <a:chOff x="0" y="0"/>
            <a:chExt cx="17231678" cy="1054100"/>
          </a:xfrm>
        </p:grpSpPr>
        <p:sp>
          <p:nvSpPr>
            <p:cNvPr id="2079"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78"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083" name="成组"/>
          <p:cNvGrpSpPr/>
          <p:nvPr/>
        </p:nvGrpSpPr>
        <p:grpSpPr>
          <a:xfrm>
            <a:off x="746548" y="7001754"/>
            <a:ext cx="19119071" cy="1854506"/>
            <a:chOff x="-25400" y="0"/>
            <a:chExt cx="19119070" cy="1854504"/>
          </a:xfrm>
        </p:grpSpPr>
        <p:sp>
          <p:nvSpPr>
            <p:cNvPr id="2081" name="因为finish[0]=false且need0&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因为finish[0]=false且need</a:t>
              </a:r>
              <a:r>
                <a:rPr baseline="-5999"/>
                <a:t>0</a:t>
              </a:r>
              <a:r>
                <a:t>&lt;work</a:t>
              </a:r>
            </a:p>
          </p:txBody>
        </p:sp>
        <p:sp>
          <p:nvSpPr>
            <p:cNvPr id="2082" name="所以finish[0]=true，work=work+allocation0=(7,4,5)+(0,1,0)=(7,5,5)"/>
            <p:cNvSpPr/>
            <p:nvPr/>
          </p:nvSpPr>
          <p:spPr>
            <a:xfrm>
              <a:off x="-25401" y="863904"/>
              <a:ext cx="19119072"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所以finish[0]=true，</a:t>
              </a:r>
              <a:r>
                <a:rPr b="1">
                  <a:latin typeface="Helvetica"/>
                  <a:ea typeface="Helvetica"/>
                  <a:cs typeface="Helvetica"/>
                  <a:sym typeface="Helvetica"/>
                </a:rPr>
                <a:t>work=</a:t>
              </a:r>
              <a:r>
                <a:t>work+allocation</a:t>
              </a:r>
              <a:r>
                <a:rPr baseline="-5999"/>
                <a:t>0</a:t>
              </a:r>
              <a:r>
                <a:t>=(7,4,5)+(0,1,0)=</a:t>
              </a:r>
              <a:r>
                <a:rPr b="1">
                  <a:latin typeface="Helvetica"/>
                  <a:ea typeface="Helvetica"/>
                  <a:cs typeface="Helvetica"/>
                  <a:sym typeface="Helvetica"/>
                </a:rPr>
                <a:t>(7,5,5)</a:t>
              </a:r>
            </a:p>
          </p:txBody>
        </p:sp>
      </p:grpSp>
      <p:grpSp>
        <p:nvGrpSpPr>
          <p:cNvPr id="2086" name="成组"/>
          <p:cNvGrpSpPr/>
          <p:nvPr/>
        </p:nvGrpSpPr>
        <p:grpSpPr>
          <a:xfrm>
            <a:off x="746548" y="8962687"/>
            <a:ext cx="19472228" cy="1841668"/>
            <a:chOff x="0" y="0"/>
            <a:chExt cx="19472227" cy="1841666"/>
          </a:xfrm>
        </p:grpSpPr>
        <p:sp>
          <p:nvSpPr>
            <p:cNvPr id="2084" name="因为finish[2]=false且need2&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因为finish[2]=false且need</a:t>
              </a:r>
              <a:r>
                <a:rPr baseline="-5999"/>
                <a:t>2</a:t>
              </a:r>
              <a:r>
                <a:t>&lt;work</a:t>
              </a:r>
            </a:p>
          </p:txBody>
        </p:sp>
        <p:sp>
          <p:nvSpPr>
            <p:cNvPr id="2085" name="所以finish[2]=true，work=work+allocation2=(7,5,5)+(3,0,2)=(10,5,7)"/>
            <p:cNvSpPr/>
            <p:nvPr/>
          </p:nvSpPr>
          <p:spPr>
            <a:xfrm>
              <a:off x="-1" y="851066"/>
              <a:ext cx="19472228"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所以finish[2]=true，</a:t>
              </a:r>
              <a:r>
                <a:rPr b="1">
                  <a:latin typeface="Helvetica"/>
                  <a:ea typeface="Helvetica"/>
                  <a:cs typeface="Helvetica"/>
                  <a:sym typeface="Helvetica"/>
                </a:rPr>
                <a:t>work=</a:t>
              </a:r>
              <a:r>
                <a:t>work+allocation</a:t>
              </a:r>
              <a:r>
                <a:rPr baseline="-5999"/>
                <a:t>2</a:t>
              </a:r>
              <a:r>
                <a:t>=(7,5,5)+(3,0,2)=</a:t>
              </a:r>
              <a:r>
                <a:rPr b="1">
                  <a:latin typeface="Helvetica"/>
                  <a:ea typeface="Helvetica"/>
                  <a:cs typeface="Helvetica"/>
                  <a:sym typeface="Helvetica"/>
                </a:rPr>
                <a:t>(10,5,7)</a:t>
              </a:r>
            </a:p>
          </p:txBody>
        </p:sp>
      </p:grpSp>
      <p:graphicFrame>
        <p:nvGraphicFramePr>
          <p:cNvPr id="2087"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20" name="3.6.3.3 实例"/>
          <p:cNvSpPr/>
          <p:nvPr/>
        </p:nvSpPr>
        <p:spPr>
          <a:xfrm>
            <a:off x="69086" y="130252"/>
            <a:ext cx="194925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1882376492"/>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9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094" name="对work和finish初始化"/>
          <p:cNvGrpSpPr/>
          <p:nvPr/>
        </p:nvGrpSpPr>
        <p:grpSpPr>
          <a:xfrm>
            <a:off x="18202066" y="535310"/>
            <a:ext cx="5664519" cy="1054101"/>
            <a:chOff x="0" y="0"/>
            <a:chExt cx="5664517" cy="1054100"/>
          </a:xfrm>
        </p:grpSpPr>
        <p:sp>
          <p:nvSpPr>
            <p:cNvPr id="2093"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092"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095"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096"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099" name="循环检测是否能找到一个进程pi，满足finish[i]=false且needi&lt;=work"/>
          <p:cNvGrpSpPr/>
          <p:nvPr/>
        </p:nvGrpSpPr>
        <p:grpSpPr>
          <a:xfrm>
            <a:off x="756760" y="5734900"/>
            <a:ext cx="17231680" cy="1054101"/>
            <a:chOff x="0" y="0"/>
            <a:chExt cx="17231678" cy="1054100"/>
          </a:xfrm>
        </p:grpSpPr>
        <p:sp>
          <p:nvSpPr>
            <p:cNvPr id="2098"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097"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102" name="成组"/>
          <p:cNvGrpSpPr/>
          <p:nvPr/>
        </p:nvGrpSpPr>
        <p:grpSpPr>
          <a:xfrm>
            <a:off x="746548" y="7001754"/>
            <a:ext cx="19119071" cy="1854506"/>
            <a:chOff x="-25400" y="0"/>
            <a:chExt cx="19119070" cy="1854504"/>
          </a:xfrm>
        </p:grpSpPr>
        <p:sp>
          <p:nvSpPr>
            <p:cNvPr id="2100" name="因为finish[0]=false且need0&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因为finish[0]=false且need</a:t>
              </a:r>
              <a:r>
                <a:rPr baseline="-5999"/>
                <a:t>0</a:t>
              </a:r>
              <a:r>
                <a:t>&lt;work</a:t>
              </a:r>
            </a:p>
          </p:txBody>
        </p:sp>
        <p:sp>
          <p:nvSpPr>
            <p:cNvPr id="2101" name="所以finish[0]=true，work=work+allocation0=(7,4,5)+(0,1,0)=(7,5,5)"/>
            <p:cNvSpPr/>
            <p:nvPr/>
          </p:nvSpPr>
          <p:spPr>
            <a:xfrm>
              <a:off x="-25401" y="863904"/>
              <a:ext cx="19119072"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所以finish[0]=true，</a:t>
              </a:r>
              <a:r>
                <a:rPr b="1">
                  <a:latin typeface="Helvetica"/>
                  <a:ea typeface="Helvetica"/>
                  <a:cs typeface="Helvetica"/>
                  <a:sym typeface="Helvetica"/>
                </a:rPr>
                <a:t>work=</a:t>
              </a:r>
              <a:r>
                <a:t>work+allocation</a:t>
              </a:r>
              <a:r>
                <a:rPr baseline="-5999"/>
                <a:t>0</a:t>
              </a:r>
              <a:r>
                <a:t>=(7,4,5)+(0,1,0)=</a:t>
              </a:r>
              <a:r>
                <a:rPr b="1">
                  <a:latin typeface="Helvetica"/>
                  <a:ea typeface="Helvetica"/>
                  <a:cs typeface="Helvetica"/>
                  <a:sym typeface="Helvetica"/>
                </a:rPr>
                <a:t>(7,5,5)</a:t>
              </a:r>
            </a:p>
          </p:txBody>
        </p:sp>
      </p:grpSp>
      <p:grpSp>
        <p:nvGrpSpPr>
          <p:cNvPr id="2105" name="成组"/>
          <p:cNvGrpSpPr/>
          <p:nvPr/>
        </p:nvGrpSpPr>
        <p:grpSpPr>
          <a:xfrm>
            <a:off x="746548" y="8962687"/>
            <a:ext cx="19472228" cy="1841668"/>
            <a:chOff x="0" y="0"/>
            <a:chExt cx="19472227" cy="1841666"/>
          </a:xfrm>
        </p:grpSpPr>
        <p:sp>
          <p:nvSpPr>
            <p:cNvPr id="2103" name="因为finish[2]=false且need2&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因为finish[2]=false且need</a:t>
              </a:r>
              <a:r>
                <a:rPr baseline="-5999"/>
                <a:t>2</a:t>
              </a:r>
              <a:r>
                <a:t>&lt;work</a:t>
              </a:r>
            </a:p>
          </p:txBody>
        </p:sp>
        <p:sp>
          <p:nvSpPr>
            <p:cNvPr id="2104" name="所以finish[2]=true，work=work+allocation2=(7,5,5)+(3,0,2)=(10,5,7)"/>
            <p:cNvSpPr/>
            <p:nvPr/>
          </p:nvSpPr>
          <p:spPr>
            <a:xfrm>
              <a:off x="-1" y="851066"/>
              <a:ext cx="19472228"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所以finish[2]=true，</a:t>
              </a:r>
              <a:r>
                <a:rPr b="1">
                  <a:latin typeface="Helvetica"/>
                  <a:ea typeface="Helvetica"/>
                  <a:cs typeface="Helvetica"/>
                  <a:sym typeface="Helvetica"/>
                </a:rPr>
                <a:t>work=</a:t>
              </a:r>
              <a:r>
                <a:t>work+allocation</a:t>
              </a:r>
              <a:r>
                <a:rPr baseline="-5999"/>
                <a:t>2</a:t>
              </a:r>
              <a:r>
                <a:t>=(7,5,5)+(3,0,2)=</a:t>
              </a:r>
              <a:r>
                <a:rPr b="1">
                  <a:latin typeface="Helvetica"/>
                  <a:ea typeface="Helvetica"/>
                  <a:cs typeface="Helvetica"/>
                  <a:sym typeface="Helvetica"/>
                </a:rPr>
                <a:t>(10,5,7)</a:t>
              </a:r>
            </a:p>
          </p:txBody>
        </p:sp>
      </p:grpSp>
      <p:sp>
        <p:nvSpPr>
          <p:cNvPr id="2106" name="👉到此，再也找不到满足finish[i]=false且needi&lt;=work的进程，循环结束"/>
          <p:cNvSpPr/>
          <p:nvPr/>
        </p:nvSpPr>
        <p:spPr>
          <a:xfrm>
            <a:off x="717022" y="10910782"/>
            <a:ext cx="195312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👉到此，再也找不到满足finish[i]=false且need</a:t>
            </a:r>
            <a:r>
              <a:rPr baseline="-5999"/>
              <a:t>i</a:t>
            </a:r>
            <a:r>
              <a:t>&lt;=work的进程，循环结束</a:t>
            </a:r>
          </a:p>
        </p:txBody>
      </p:sp>
      <p:graphicFrame>
        <p:nvGraphicFramePr>
          <p:cNvPr id="2107"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21" name="3.6.3.3 实例"/>
          <p:cNvSpPr/>
          <p:nvPr/>
        </p:nvSpPr>
        <p:spPr>
          <a:xfrm>
            <a:off x="69086" y="130252"/>
            <a:ext cx="194925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372613440"/>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1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grpSp>
        <p:nvGrpSpPr>
          <p:cNvPr id="2114" name="对work和finish初始化"/>
          <p:cNvGrpSpPr/>
          <p:nvPr/>
        </p:nvGrpSpPr>
        <p:grpSpPr>
          <a:xfrm>
            <a:off x="18202066" y="535310"/>
            <a:ext cx="5664519" cy="1054101"/>
            <a:chOff x="0" y="0"/>
            <a:chExt cx="5664517" cy="1054100"/>
          </a:xfrm>
        </p:grpSpPr>
        <p:sp>
          <p:nvSpPr>
            <p:cNvPr id="2113" name="对work和finish初始化"/>
            <p:cNvSpPr/>
            <p:nvPr/>
          </p:nvSpPr>
          <p:spPr>
            <a:xfrm>
              <a:off x="38100" y="38100"/>
              <a:ext cx="558831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对work和finish初始化</a:t>
              </a:r>
            </a:p>
          </p:txBody>
        </p:sp>
        <p:pic>
          <p:nvPicPr>
            <p:cNvPr id="2112" name="对work和finish初始化" descr="对work和finish初始化"/>
            <p:cNvPicPr>
              <a:picLocks/>
            </p:cNvPicPr>
            <p:nvPr/>
          </p:nvPicPr>
          <p:blipFill>
            <a:blip r:embed="rId2">
              <a:extLst/>
            </a:blip>
            <a:stretch>
              <a:fillRect/>
            </a:stretch>
          </p:blipFill>
          <p:spPr>
            <a:xfrm>
              <a:off x="0" y="-1"/>
              <a:ext cx="5664518" cy="1054101"/>
            </a:xfrm>
            <a:prstGeom prst="rect">
              <a:avLst/>
            </a:prstGeom>
            <a:effectLst/>
          </p:spPr>
        </p:pic>
      </p:grpSp>
      <p:sp>
        <p:nvSpPr>
          <p:cNvPr id="2115" name="work=available=(3,3,2)"/>
          <p:cNvSpPr/>
          <p:nvPr/>
        </p:nvSpPr>
        <p:spPr>
          <a:xfrm>
            <a:off x="18615308" y="1677144"/>
            <a:ext cx="4838034" cy="1625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Helvetica"/>
                <a:ea typeface="Helvetica"/>
                <a:cs typeface="Helvetica"/>
                <a:sym typeface="Helvetica"/>
              </a:defRPr>
            </a:pPr>
            <a:r>
              <a:t>work</a:t>
            </a:r>
            <a:r>
              <a:rPr b="0">
                <a:latin typeface="+mn-lt"/>
                <a:ea typeface="+mn-ea"/>
                <a:cs typeface="+mn-cs"/>
                <a:sym typeface="Helvetica Light"/>
              </a:rPr>
              <a:t>=available</a:t>
            </a:r>
            <a:r>
              <a:t>=(3,3,2)</a:t>
            </a:r>
          </a:p>
        </p:txBody>
      </p:sp>
      <p:sp>
        <p:nvSpPr>
          <p:cNvPr id="2116" name="finish[0]=finish[1]=finish[2]=finish[3]=finish[4]=false"/>
          <p:cNvSpPr/>
          <p:nvPr/>
        </p:nvSpPr>
        <p:spPr>
          <a:xfrm>
            <a:off x="18420195" y="3619087"/>
            <a:ext cx="5634660" cy="23876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finish[0]=finish[1]=finish[2]=finish[3]=finish[4]=</a:t>
            </a:r>
            <a:r>
              <a:rPr b="1">
                <a:latin typeface="Helvetica"/>
                <a:ea typeface="Helvetica"/>
                <a:cs typeface="Helvetica"/>
                <a:sym typeface="Helvetica"/>
              </a:rPr>
              <a:t>false</a:t>
            </a:r>
          </a:p>
        </p:txBody>
      </p:sp>
      <p:grpSp>
        <p:nvGrpSpPr>
          <p:cNvPr id="2119" name="循环检测是否能找到一个进程pi，满足finish[i]=false且needi&lt;=work"/>
          <p:cNvGrpSpPr/>
          <p:nvPr/>
        </p:nvGrpSpPr>
        <p:grpSpPr>
          <a:xfrm>
            <a:off x="756760" y="5734900"/>
            <a:ext cx="17231680" cy="1054101"/>
            <a:chOff x="0" y="0"/>
            <a:chExt cx="17231678" cy="1054100"/>
          </a:xfrm>
        </p:grpSpPr>
        <p:sp>
          <p:nvSpPr>
            <p:cNvPr id="2118" name="循环检测是否能找到一个进程pi，满足finish[i]=false且needi&lt;=work"/>
            <p:cNvSpPr/>
            <p:nvPr/>
          </p:nvSpPr>
          <p:spPr>
            <a:xfrm>
              <a:off x="38100" y="38100"/>
              <a:ext cx="17155478"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500"/>
              </a:pPr>
              <a:r>
                <a:t>循环检测是否能找到一个进程pi，满足finish[i]=false且need</a:t>
              </a:r>
              <a:r>
                <a:rPr baseline="-5999"/>
                <a:t>i</a:t>
              </a:r>
              <a:r>
                <a:t>&lt;=work</a:t>
              </a:r>
            </a:p>
          </p:txBody>
        </p:sp>
        <p:pic>
          <p:nvPicPr>
            <p:cNvPr id="2117" name="循环检测是否能找到一个进程pi，满足finish[i]=false且needi&lt;=work" descr="循环检测是否能找到一个进程pi，满足finish[i]=false且needi&lt;=work"/>
            <p:cNvPicPr>
              <a:picLocks/>
            </p:cNvPicPr>
            <p:nvPr/>
          </p:nvPicPr>
          <p:blipFill>
            <a:blip r:embed="rId3">
              <a:extLst/>
            </a:blip>
            <a:stretch>
              <a:fillRect/>
            </a:stretch>
          </p:blipFill>
          <p:spPr>
            <a:xfrm>
              <a:off x="-1" y="-1"/>
              <a:ext cx="17231680" cy="1054101"/>
            </a:xfrm>
            <a:prstGeom prst="rect">
              <a:avLst/>
            </a:prstGeom>
            <a:effectLst/>
          </p:spPr>
        </p:pic>
      </p:grpSp>
      <p:grpSp>
        <p:nvGrpSpPr>
          <p:cNvPr id="2122" name="成组"/>
          <p:cNvGrpSpPr/>
          <p:nvPr/>
        </p:nvGrpSpPr>
        <p:grpSpPr>
          <a:xfrm>
            <a:off x="746548" y="7001754"/>
            <a:ext cx="19119071" cy="1854506"/>
            <a:chOff x="-25400" y="0"/>
            <a:chExt cx="19119070" cy="1854504"/>
          </a:xfrm>
        </p:grpSpPr>
        <p:sp>
          <p:nvSpPr>
            <p:cNvPr id="2120" name="因为finish[0]=false且need0&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因为finish[0]=false且need</a:t>
              </a:r>
              <a:r>
                <a:rPr baseline="-5999"/>
                <a:t>0</a:t>
              </a:r>
              <a:r>
                <a:t>&lt;work</a:t>
              </a:r>
            </a:p>
          </p:txBody>
        </p:sp>
        <p:sp>
          <p:nvSpPr>
            <p:cNvPr id="2121" name="所以finish[0]=true，work=work+allocation0=(7,4,5)+(0,1,0)=(7,5,5)"/>
            <p:cNvSpPr/>
            <p:nvPr/>
          </p:nvSpPr>
          <p:spPr>
            <a:xfrm>
              <a:off x="-25401" y="863904"/>
              <a:ext cx="19119072"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所以finish[0]=true，</a:t>
              </a:r>
              <a:r>
                <a:rPr b="1">
                  <a:latin typeface="Helvetica"/>
                  <a:ea typeface="Helvetica"/>
                  <a:cs typeface="Helvetica"/>
                  <a:sym typeface="Helvetica"/>
                </a:rPr>
                <a:t>work=</a:t>
              </a:r>
              <a:r>
                <a:t>work+allocation</a:t>
              </a:r>
              <a:r>
                <a:rPr baseline="-5999"/>
                <a:t>0</a:t>
              </a:r>
              <a:r>
                <a:t>=(7,4,5)+(0,1,0)=</a:t>
              </a:r>
              <a:r>
                <a:rPr b="1">
                  <a:latin typeface="Helvetica"/>
                  <a:ea typeface="Helvetica"/>
                  <a:cs typeface="Helvetica"/>
                  <a:sym typeface="Helvetica"/>
                </a:rPr>
                <a:t>(7,5,5)</a:t>
              </a:r>
            </a:p>
          </p:txBody>
        </p:sp>
      </p:grpSp>
      <p:grpSp>
        <p:nvGrpSpPr>
          <p:cNvPr id="2125" name="成组"/>
          <p:cNvGrpSpPr/>
          <p:nvPr/>
        </p:nvGrpSpPr>
        <p:grpSpPr>
          <a:xfrm>
            <a:off x="746548" y="8962687"/>
            <a:ext cx="19472228" cy="1841668"/>
            <a:chOff x="0" y="0"/>
            <a:chExt cx="19472227" cy="1841666"/>
          </a:xfrm>
        </p:grpSpPr>
        <p:sp>
          <p:nvSpPr>
            <p:cNvPr id="2123" name="因为finish[2]=false且need2&lt;work"/>
            <p:cNvSpPr/>
            <p:nvPr/>
          </p:nvSpPr>
          <p:spPr>
            <a:xfrm>
              <a:off x="-1" y="0"/>
              <a:ext cx="9479705"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因为finish[2]=false且need</a:t>
              </a:r>
              <a:r>
                <a:rPr baseline="-5999"/>
                <a:t>2</a:t>
              </a:r>
              <a:r>
                <a:t>&lt;work</a:t>
              </a:r>
            </a:p>
          </p:txBody>
        </p:sp>
        <p:sp>
          <p:nvSpPr>
            <p:cNvPr id="2124" name="所以finish[2]=true，work=work+allocation2=(7,5,5)+(3,0,2)=(10,5,7)"/>
            <p:cNvSpPr/>
            <p:nvPr/>
          </p:nvSpPr>
          <p:spPr>
            <a:xfrm>
              <a:off x="-1" y="851066"/>
              <a:ext cx="19472228"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所以finish[2]=true，</a:t>
              </a:r>
              <a:r>
                <a:rPr b="1">
                  <a:latin typeface="Helvetica"/>
                  <a:ea typeface="Helvetica"/>
                  <a:cs typeface="Helvetica"/>
                  <a:sym typeface="Helvetica"/>
                </a:rPr>
                <a:t>work=</a:t>
              </a:r>
              <a:r>
                <a:t>work+allocation</a:t>
              </a:r>
              <a:r>
                <a:rPr baseline="-5999"/>
                <a:t>2</a:t>
              </a:r>
              <a:r>
                <a:t>=(7,5,5)+(3,0,2)=</a:t>
              </a:r>
              <a:r>
                <a:rPr b="1">
                  <a:latin typeface="Helvetica"/>
                  <a:ea typeface="Helvetica"/>
                  <a:cs typeface="Helvetica"/>
                  <a:sym typeface="Helvetica"/>
                </a:rPr>
                <a:t>(10,5,7)</a:t>
              </a:r>
            </a:p>
          </p:txBody>
        </p:sp>
      </p:grpSp>
      <p:sp>
        <p:nvSpPr>
          <p:cNvPr id="2126" name="👉到此，再也找不到满足finish[i]=false且needi&lt;=work的进程，循环结束"/>
          <p:cNvSpPr/>
          <p:nvPr/>
        </p:nvSpPr>
        <p:spPr>
          <a:xfrm>
            <a:off x="717022" y="10910782"/>
            <a:ext cx="1953128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👉到此，再也找不到满足finish[i]=false且need</a:t>
            </a:r>
            <a:r>
              <a:rPr baseline="-5999"/>
              <a:t>i</a:t>
            </a:r>
            <a:r>
              <a:t>&lt;=work的进程，循环结束</a:t>
            </a:r>
          </a:p>
        </p:txBody>
      </p:sp>
      <p:grpSp>
        <p:nvGrpSpPr>
          <p:cNvPr id="2129" name="所有进程finish[i]=ture，安全"/>
          <p:cNvGrpSpPr/>
          <p:nvPr/>
        </p:nvGrpSpPr>
        <p:grpSpPr>
          <a:xfrm>
            <a:off x="765714" y="12023287"/>
            <a:ext cx="7460172" cy="1054101"/>
            <a:chOff x="0" y="0"/>
            <a:chExt cx="7460170" cy="1054100"/>
          </a:xfrm>
        </p:grpSpPr>
        <p:sp>
          <p:nvSpPr>
            <p:cNvPr id="2128" name="所有进程finish[i]=ture，安全"/>
            <p:cNvSpPr/>
            <p:nvPr/>
          </p:nvSpPr>
          <p:spPr>
            <a:xfrm>
              <a:off x="38100" y="38100"/>
              <a:ext cx="7383971" cy="9779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500"/>
              </a:lvl1pPr>
            </a:lstStyle>
            <a:p>
              <a:r>
                <a:t>所有进程finish[i]=ture，安全</a:t>
              </a:r>
            </a:p>
          </p:txBody>
        </p:sp>
        <p:pic>
          <p:nvPicPr>
            <p:cNvPr id="2127" name="所有进程finish[i]=ture，安全" descr="所有进程finish[i]=ture，安全"/>
            <p:cNvPicPr>
              <a:picLocks/>
            </p:cNvPicPr>
            <p:nvPr/>
          </p:nvPicPr>
          <p:blipFill>
            <a:blip r:embed="rId4">
              <a:extLst/>
            </a:blip>
            <a:stretch>
              <a:fillRect/>
            </a:stretch>
          </p:blipFill>
          <p:spPr>
            <a:xfrm>
              <a:off x="0" y="-1"/>
              <a:ext cx="7460171" cy="1054101"/>
            </a:xfrm>
            <a:prstGeom prst="rect">
              <a:avLst/>
            </a:prstGeom>
            <a:effectLst/>
          </p:spPr>
        </p:pic>
      </p:grpSp>
      <p:graphicFrame>
        <p:nvGraphicFramePr>
          <p:cNvPr id="2130" name="表格"/>
          <p:cNvGraphicFramePr/>
          <p:nvPr/>
        </p:nvGraphicFramePr>
        <p:xfrm>
          <a:off x="642561" y="683301"/>
          <a:ext cx="17460075" cy="4832493"/>
        </p:xfrm>
        <a:graphic>
          <a:graphicData uri="http://schemas.openxmlformats.org/drawingml/2006/table">
            <a:tbl>
              <a:tblPr firstRow="1" bandRow="1">
                <a:tableStyleId>{C7B018BB-80A7-4F77-B60F-C8B233D01FF8}</a:tableStyleId>
              </a:tblPr>
              <a:tblGrid>
                <a:gridCol w="2341725"/>
                <a:gridCol w="4015684"/>
                <a:gridCol w="4049971"/>
                <a:gridCol w="3720760"/>
                <a:gridCol w="3331935"/>
              </a:tblGrid>
              <a:tr h="1370494">
                <a:tc>
                  <a:txBody>
                    <a:bodyPr/>
                    <a:lstStyle/>
                    <a:p>
                      <a:pPr defTabSz="914400">
                        <a:defRPr sz="1800" b="0">
                          <a:solidFill>
                            <a:srgbClr val="000000"/>
                          </a:solidFill>
                        </a:defRPr>
                      </a:pPr>
                      <a:r>
                        <a:rPr sz="3600" b="1">
                          <a:solidFill>
                            <a:srgbClr val="FFFFFF"/>
                          </a:solidFill>
                          <a:latin typeface="Calibri"/>
                          <a:ea typeface="Calibri"/>
                          <a:cs typeface="Calibri"/>
                          <a:sym typeface="Calibri"/>
                        </a:rPr>
                        <a:t>进程名称</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allocation已分配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Max最大需求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Need还需要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c>
                  <a:txBody>
                    <a:bodyPr/>
                    <a:lstStyle/>
                    <a:p>
                      <a:pPr defTabSz="914400">
                        <a:defRPr sz="1800" b="0">
                          <a:solidFill>
                            <a:srgbClr val="000000"/>
                          </a:solidFill>
                        </a:defRPr>
                      </a:pPr>
                      <a:r>
                        <a:rPr sz="3600" b="1">
                          <a:solidFill>
                            <a:srgbClr val="FFFFFF"/>
                          </a:solidFill>
                          <a:latin typeface="Calibri"/>
                          <a:ea typeface="Calibri"/>
                          <a:cs typeface="Calibri"/>
                          <a:sym typeface="Calibri"/>
                        </a:rPr>
                        <a:t>Available可用
（A  B  C）</a:t>
                      </a:r>
                    </a:p>
                  </a:txBody>
                  <a:tcPr marL="0" marR="0" marT="0" marB="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A5A5A5"/>
                    </a:solidFill>
                  </a:tcPr>
                </a:tc>
              </a:tr>
              <a:tr h="698683">
                <a:tc>
                  <a:txBody>
                    <a:bodyPr/>
                    <a:lstStyle/>
                    <a:p>
                      <a:pPr defTabSz="914400">
                        <a:defRPr sz="1800"/>
                      </a:pPr>
                      <a:r>
                        <a:rPr sz="3600">
                          <a:latin typeface="Calibri"/>
                          <a:ea typeface="Calibri"/>
                          <a:cs typeface="Calibri"/>
                          <a:sym typeface="Calibri"/>
                        </a:rPr>
                        <a:t>p0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0  1  0</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7  5  3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7  4  3</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chemeClr val="accent3">
                        <a:satOff val="18648"/>
                        <a:lumOff val="5971"/>
                      </a:schemeClr>
                    </a:solidFill>
                  </a:tcPr>
                </a:tc>
                <a:tc>
                  <a:txBody>
                    <a:bodyPr/>
                    <a:lstStyle/>
                    <a:p>
                      <a:pPr defTabSz="914400">
                        <a:defRPr sz="1800"/>
                      </a:pPr>
                      <a:r>
                        <a:rPr sz="3600">
                          <a:latin typeface="Calibri"/>
                          <a:ea typeface="Calibri"/>
                          <a:cs typeface="Calibri"/>
                          <a:sym typeface="Calibri"/>
                        </a:rPr>
                        <a:t>3  3  2</a:t>
                      </a:r>
                    </a:p>
                  </a:txBody>
                  <a:tcPr marL="0" marR="0" marT="0" marB="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3  2  2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1  2  2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3  0  2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9  0  2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6  0  0</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r h="690829">
                <a:tc>
                  <a:txBody>
                    <a:bodyPr/>
                    <a:lstStyle/>
                    <a:p>
                      <a:pPr defTabSz="914400">
                        <a:defRPr sz="1800"/>
                      </a:pPr>
                      <a:r>
                        <a:rPr sz="3600">
                          <a:latin typeface="Calibri"/>
                          <a:ea typeface="Calibri"/>
                          <a:cs typeface="Calibri"/>
                          <a:sym typeface="Calibri"/>
                        </a:rPr>
                        <a:t>p3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2  2  2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c>
                  <a:txBody>
                    <a:bodyPr/>
                    <a:lstStyle/>
                    <a:p>
                      <a:pPr defTabSz="914400">
                        <a:defRPr sz="1800"/>
                      </a:pPr>
                      <a:r>
                        <a:rPr sz="3600">
                          <a:latin typeface="Calibri"/>
                          <a:ea typeface="Calibri"/>
                          <a:cs typeface="Calibri"/>
                          <a:sym typeface="Calibri"/>
                        </a:rPr>
                        <a:t>0  1  1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0F0F0"/>
                    </a:solidFill>
                  </a:tcPr>
                </a:tc>
              </a:tr>
              <a:tr h="690829">
                <a:tc>
                  <a:txBody>
                    <a:bodyPr/>
                    <a:lstStyle/>
                    <a:p>
                      <a:pPr defTabSz="914400">
                        <a:defRPr sz="1800"/>
                      </a:pPr>
                      <a:r>
                        <a:rPr sz="3600">
                          <a:latin typeface="Calibri"/>
                          <a:ea typeface="Calibri"/>
                          <a:cs typeface="Calibri"/>
                          <a:sym typeface="Calibri"/>
                        </a:rPr>
                        <a:t>p4</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0  0  2</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4  3  3</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c>
                  <a:txBody>
                    <a:bodyPr/>
                    <a:lstStyle/>
                    <a:p>
                      <a:pPr defTabSz="914400">
                        <a:defRPr sz="1800"/>
                      </a:pPr>
                      <a:r>
                        <a:rPr sz="3600">
                          <a:latin typeface="Calibri"/>
                          <a:ea typeface="Calibri"/>
                          <a:cs typeface="Calibri"/>
                          <a:sym typeface="Calibri"/>
                        </a:rPr>
                        <a:t>4  3  1</a:t>
                      </a: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chemeClr val="accent3">
                        <a:satOff val="18648"/>
                        <a:lumOff val="5971"/>
                      </a:schemeClr>
                    </a:solidFill>
                  </a:tcPr>
                </a:tc>
                <a:tc>
                  <a:txBody>
                    <a:bodyPr/>
                    <a:lstStyle/>
                    <a:p>
                      <a:pPr defTabSz="914400">
                        <a:defRPr sz="3600">
                          <a:latin typeface="Calibri"/>
                          <a:ea typeface="Calibri"/>
                          <a:cs typeface="Calibri"/>
                          <a:sym typeface="Calibri"/>
                        </a:defRPr>
                      </a:pPr>
                      <a:endParaRPr/>
                    </a:p>
                  </a:txBody>
                  <a:tcPr marL="0" marR="0" marT="0" marB="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0E0E0"/>
                    </a:solidFill>
                  </a:tcPr>
                </a:tc>
              </a:tr>
            </a:tbl>
          </a:graphicData>
        </a:graphic>
      </p:graphicFrame>
      <p:sp>
        <p:nvSpPr>
          <p:cNvPr id="24" name="3.6.3.3 实例"/>
          <p:cNvSpPr/>
          <p:nvPr/>
        </p:nvSpPr>
        <p:spPr>
          <a:xfrm>
            <a:off x="69086" y="130252"/>
            <a:ext cx="1949252"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3.6.3.3 实例</a:t>
            </a:r>
          </a:p>
        </p:txBody>
      </p:sp>
    </p:spTree>
    <p:extLst>
      <p:ext uri="{BB962C8B-B14F-4D97-AF65-F5344CB8AC3E}">
        <p14:creationId xmlns:p14="http://schemas.microsoft.com/office/powerpoint/2010/main" val="4517714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60"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61" name="多处理器系统的类型"/>
          <p:cNvSpPr/>
          <p:nvPr/>
        </p:nvSpPr>
        <p:spPr>
          <a:xfrm>
            <a:off x="481433" y="703094"/>
            <a:ext cx="652443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362" name="多处理器系统"/>
          <p:cNvSpPr/>
          <p:nvPr/>
        </p:nvSpPr>
        <p:spPr>
          <a:xfrm>
            <a:off x="2171683" y="3471772"/>
            <a:ext cx="2847821" cy="2191862"/>
          </a:xfrm>
          <a:prstGeom prst="roundRect">
            <a:avLst>
              <a:gd name="adj" fmla="val 869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63" name="紧密耦合"/>
          <p:cNvSpPr/>
          <p:nvPr/>
        </p:nvSpPr>
        <p:spPr>
          <a:xfrm>
            <a:off x="7184532" y="2851318"/>
            <a:ext cx="4428424"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364" name="松弛耦合"/>
          <p:cNvSpPr/>
          <p:nvPr/>
        </p:nvSpPr>
        <p:spPr>
          <a:xfrm>
            <a:off x="7184532" y="5014088"/>
            <a:ext cx="4428424"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松弛耦合</a:t>
            </a:r>
          </a:p>
        </p:txBody>
      </p:sp>
      <p:pic>
        <p:nvPicPr>
          <p:cNvPr id="365" name="线条" descr="线条"/>
          <p:cNvPicPr>
            <a:picLocks/>
          </p:cNvPicPr>
          <p:nvPr/>
        </p:nvPicPr>
        <p:blipFill>
          <a:blip r:embed="rId5">
            <a:extLst/>
          </a:blip>
          <a:stretch>
            <a:fillRect/>
          </a:stretch>
        </p:blipFill>
        <p:spPr>
          <a:xfrm rot="18900000">
            <a:off x="5181712" y="3664555"/>
            <a:ext cx="1872252" cy="352234"/>
          </a:xfrm>
          <a:prstGeom prst="rect">
            <a:avLst/>
          </a:prstGeom>
        </p:spPr>
      </p:pic>
      <p:pic>
        <p:nvPicPr>
          <p:cNvPr id="367" name="线条" descr="线条"/>
          <p:cNvPicPr>
            <a:picLocks/>
          </p:cNvPicPr>
          <p:nvPr/>
        </p:nvPicPr>
        <p:blipFill>
          <a:blip r:embed="rId6">
            <a:extLst/>
          </a:blip>
          <a:stretch>
            <a:fillRect/>
          </a:stretch>
        </p:blipFill>
        <p:spPr>
          <a:xfrm rot="2700000">
            <a:off x="5191221" y="5141240"/>
            <a:ext cx="1809737" cy="352235"/>
          </a:xfrm>
          <a:prstGeom prst="rect">
            <a:avLst/>
          </a:prstGeom>
        </p:spPr>
      </p:pic>
      <p:sp>
        <p:nvSpPr>
          <p:cNvPr id="369" name="多处理器系统"/>
          <p:cNvSpPr/>
          <p:nvPr/>
        </p:nvSpPr>
        <p:spPr>
          <a:xfrm>
            <a:off x="2273236" y="7797311"/>
            <a:ext cx="2847821" cy="2191863"/>
          </a:xfrm>
          <a:prstGeom prst="roundRect">
            <a:avLst>
              <a:gd name="adj" fmla="val 869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70" name="对称"/>
          <p:cNvSpPr/>
          <p:nvPr/>
        </p:nvSpPr>
        <p:spPr>
          <a:xfrm>
            <a:off x="7286084" y="7176858"/>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371" name="？？？"/>
          <p:cNvSpPr/>
          <p:nvPr/>
        </p:nvSpPr>
        <p:spPr>
          <a:xfrm>
            <a:off x="7286084" y="9339627"/>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a:t>
            </a:r>
          </a:p>
        </p:txBody>
      </p:sp>
      <p:pic>
        <p:nvPicPr>
          <p:cNvPr id="372" name="线条" descr="线条"/>
          <p:cNvPicPr>
            <a:picLocks/>
          </p:cNvPicPr>
          <p:nvPr/>
        </p:nvPicPr>
        <p:blipFill>
          <a:blip r:embed="rId5">
            <a:extLst/>
          </a:blip>
          <a:stretch>
            <a:fillRect/>
          </a:stretch>
        </p:blipFill>
        <p:spPr>
          <a:xfrm rot="18900000">
            <a:off x="5283265" y="7990094"/>
            <a:ext cx="1872252" cy="352235"/>
          </a:xfrm>
          <a:prstGeom prst="rect">
            <a:avLst/>
          </a:prstGeom>
        </p:spPr>
      </p:pic>
      <p:pic>
        <p:nvPicPr>
          <p:cNvPr id="374" name="线条" descr="线条"/>
          <p:cNvPicPr>
            <a:picLocks/>
          </p:cNvPicPr>
          <p:nvPr/>
        </p:nvPicPr>
        <p:blipFill>
          <a:blip r:embed="rId6">
            <a:extLst/>
          </a:blip>
          <a:stretch>
            <a:fillRect/>
          </a:stretch>
        </p:blipFill>
        <p:spPr>
          <a:xfrm rot="2700000">
            <a:off x="5292774" y="9466780"/>
            <a:ext cx="1809737" cy="352234"/>
          </a:xfrm>
          <a:prstGeom prst="rect">
            <a:avLst/>
          </a:prstGeom>
        </p:spPr>
      </p:pic>
      <p:sp>
        <p:nvSpPr>
          <p:cNvPr id="376" name="共享主存储器和I/O设备"/>
          <p:cNvSpPr/>
          <p:nvPr/>
        </p:nvSpPr>
        <p:spPr>
          <a:xfrm>
            <a:off x="12798109" y="2991018"/>
            <a:ext cx="667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共享主存储器和I/O设备</a:t>
            </a:r>
          </a:p>
        </p:txBody>
      </p:sp>
      <p:sp>
        <p:nvSpPr>
          <p:cNvPr id="377" name="有各自的存储器和I/O设备"/>
          <p:cNvSpPr/>
          <p:nvPr/>
        </p:nvSpPr>
        <p:spPr>
          <a:xfrm>
            <a:off x="12480609" y="5153788"/>
            <a:ext cx="731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有各自的存储器和I/O设备</a:t>
            </a:r>
          </a:p>
        </p:txBody>
      </p:sp>
      <p:sp>
        <p:nvSpPr>
          <p:cNvPr id="378"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Tree>
    <p:extLst>
      <p:ext uri="{BB962C8B-B14F-4D97-AF65-F5344CB8AC3E}">
        <p14:creationId xmlns:p14="http://schemas.microsoft.com/office/powerpoint/2010/main" val="291005633"/>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3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135"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2138" name="死锁的预防"/>
          <p:cNvGrpSpPr/>
          <p:nvPr/>
        </p:nvGrpSpPr>
        <p:grpSpPr>
          <a:xfrm>
            <a:off x="858694" y="2855218"/>
            <a:ext cx="3441701" cy="1143001"/>
            <a:chOff x="0" y="0"/>
            <a:chExt cx="3441700" cy="1143000"/>
          </a:xfrm>
        </p:grpSpPr>
        <p:sp>
          <p:nvSpPr>
            <p:cNvPr id="2137"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2136"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2139"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2142" name="死锁的检测"/>
          <p:cNvGrpSpPr/>
          <p:nvPr/>
        </p:nvGrpSpPr>
        <p:grpSpPr>
          <a:xfrm>
            <a:off x="858694" y="7240900"/>
            <a:ext cx="3441701" cy="1143001"/>
            <a:chOff x="0" y="0"/>
            <a:chExt cx="3441700" cy="1143000"/>
          </a:xfrm>
        </p:grpSpPr>
        <p:sp>
          <p:nvSpPr>
            <p:cNvPr id="2141"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2140"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2145" name="死锁的避免"/>
          <p:cNvGrpSpPr/>
          <p:nvPr/>
        </p:nvGrpSpPr>
        <p:grpSpPr>
          <a:xfrm>
            <a:off x="858694" y="5048059"/>
            <a:ext cx="3441701" cy="1143001"/>
            <a:chOff x="0" y="0"/>
            <a:chExt cx="3441700" cy="1143000"/>
          </a:xfrm>
        </p:grpSpPr>
        <p:sp>
          <p:nvSpPr>
            <p:cNvPr id="2144"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2143"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2148" name="死锁的解除"/>
          <p:cNvGrpSpPr/>
          <p:nvPr/>
        </p:nvGrpSpPr>
        <p:grpSpPr>
          <a:xfrm>
            <a:off x="785688" y="9440339"/>
            <a:ext cx="3441701" cy="1143001"/>
            <a:chOff x="0" y="0"/>
            <a:chExt cx="3441700" cy="1143000"/>
          </a:xfrm>
        </p:grpSpPr>
        <p:sp>
          <p:nvSpPr>
            <p:cNvPr id="2147"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2146"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2149" name="检测当前系统是否出现死锁"/>
          <p:cNvSpPr/>
          <p:nvPr/>
        </p:nvSpPr>
        <p:spPr>
          <a:xfrm>
            <a:off x="5558290" y="7317101"/>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2150"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2151"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pic>
        <p:nvPicPr>
          <p:cNvPr id="2" name="图片 1"/>
          <p:cNvPicPr>
            <a:picLocks noChangeAspect="1"/>
          </p:cNvPicPr>
          <p:nvPr/>
        </p:nvPicPr>
        <p:blipFill>
          <a:blip r:embed="rId5"/>
          <a:stretch>
            <a:fillRect/>
          </a:stretch>
        </p:blipFill>
        <p:spPr>
          <a:xfrm>
            <a:off x="20193000" y="850715"/>
            <a:ext cx="3352800" cy="1346200"/>
          </a:xfrm>
          <a:prstGeom prst="rect">
            <a:avLst/>
          </a:prstGeom>
        </p:spPr>
      </p:pic>
    </p:spTree>
    <p:extLst>
      <p:ext uri="{BB962C8B-B14F-4D97-AF65-F5344CB8AC3E}">
        <p14:creationId xmlns:p14="http://schemas.microsoft.com/office/powerpoint/2010/main" val="1567698251"/>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966"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8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385" name="多处理器系统"/>
          <p:cNvSpPr/>
          <p:nvPr/>
        </p:nvSpPr>
        <p:spPr>
          <a:xfrm>
            <a:off x="2171683" y="3471772"/>
            <a:ext cx="2847821" cy="2191862"/>
          </a:xfrm>
          <a:prstGeom prst="roundRect">
            <a:avLst>
              <a:gd name="adj" fmla="val 869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86" name="紧密耦合"/>
          <p:cNvSpPr/>
          <p:nvPr/>
        </p:nvSpPr>
        <p:spPr>
          <a:xfrm>
            <a:off x="7184532" y="2851318"/>
            <a:ext cx="4428424"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387" name="松弛耦合"/>
          <p:cNvSpPr/>
          <p:nvPr/>
        </p:nvSpPr>
        <p:spPr>
          <a:xfrm>
            <a:off x="7184532" y="5014088"/>
            <a:ext cx="4428424"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松弛耦合</a:t>
            </a:r>
          </a:p>
        </p:txBody>
      </p:sp>
      <p:pic>
        <p:nvPicPr>
          <p:cNvPr id="388" name="线条" descr="线条"/>
          <p:cNvPicPr>
            <a:picLocks/>
          </p:cNvPicPr>
          <p:nvPr/>
        </p:nvPicPr>
        <p:blipFill>
          <a:blip r:embed="rId3">
            <a:extLst/>
          </a:blip>
          <a:stretch>
            <a:fillRect/>
          </a:stretch>
        </p:blipFill>
        <p:spPr>
          <a:xfrm rot="18900000">
            <a:off x="5181712" y="3664555"/>
            <a:ext cx="1872252" cy="352234"/>
          </a:xfrm>
          <a:prstGeom prst="rect">
            <a:avLst/>
          </a:prstGeom>
        </p:spPr>
      </p:pic>
      <p:pic>
        <p:nvPicPr>
          <p:cNvPr id="390" name="线条" descr="线条"/>
          <p:cNvPicPr>
            <a:picLocks/>
          </p:cNvPicPr>
          <p:nvPr/>
        </p:nvPicPr>
        <p:blipFill>
          <a:blip r:embed="rId4">
            <a:extLst/>
          </a:blip>
          <a:stretch>
            <a:fillRect/>
          </a:stretch>
        </p:blipFill>
        <p:spPr>
          <a:xfrm rot="2700000">
            <a:off x="5191221" y="5141240"/>
            <a:ext cx="1809737" cy="352235"/>
          </a:xfrm>
          <a:prstGeom prst="rect">
            <a:avLst/>
          </a:prstGeom>
        </p:spPr>
      </p:pic>
      <p:sp>
        <p:nvSpPr>
          <p:cNvPr id="392" name="多处理器系统"/>
          <p:cNvSpPr/>
          <p:nvPr/>
        </p:nvSpPr>
        <p:spPr>
          <a:xfrm>
            <a:off x="2273236" y="7797311"/>
            <a:ext cx="2847821" cy="2191863"/>
          </a:xfrm>
          <a:prstGeom prst="roundRect">
            <a:avLst>
              <a:gd name="adj" fmla="val 869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393" name="对称"/>
          <p:cNvSpPr/>
          <p:nvPr/>
        </p:nvSpPr>
        <p:spPr>
          <a:xfrm>
            <a:off x="7286084" y="7176858"/>
            <a:ext cx="442842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394" name="非对称"/>
          <p:cNvSpPr/>
          <p:nvPr/>
        </p:nvSpPr>
        <p:spPr>
          <a:xfrm>
            <a:off x="7286084" y="9339627"/>
            <a:ext cx="442842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a:t>
            </a:r>
          </a:p>
        </p:txBody>
      </p:sp>
      <p:pic>
        <p:nvPicPr>
          <p:cNvPr id="395" name="线条" descr="线条"/>
          <p:cNvPicPr>
            <a:picLocks/>
          </p:cNvPicPr>
          <p:nvPr/>
        </p:nvPicPr>
        <p:blipFill>
          <a:blip r:embed="rId3">
            <a:extLst/>
          </a:blip>
          <a:stretch>
            <a:fillRect/>
          </a:stretch>
        </p:blipFill>
        <p:spPr>
          <a:xfrm rot="18900000">
            <a:off x="5283265" y="7990094"/>
            <a:ext cx="1872252" cy="352235"/>
          </a:xfrm>
          <a:prstGeom prst="rect">
            <a:avLst/>
          </a:prstGeom>
        </p:spPr>
      </p:pic>
      <p:pic>
        <p:nvPicPr>
          <p:cNvPr id="397" name="线条" descr="线条"/>
          <p:cNvPicPr>
            <a:picLocks/>
          </p:cNvPicPr>
          <p:nvPr/>
        </p:nvPicPr>
        <p:blipFill>
          <a:blip r:embed="rId4">
            <a:extLst/>
          </a:blip>
          <a:stretch>
            <a:fillRect/>
          </a:stretch>
        </p:blipFill>
        <p:spPr>
          <a:xfrm rot="2700000">
            <a:off x="5292774" y="9466780"/>
            <a:ext cx="1809737" cy="352234"/>
          </a:xfrm>
          <a:prstGeom prst="rect">
            <a:avLst/>
          </a:prstGeom>
        </p:spPr>
      </p:pic>
      <p:sp>
        <p:nvSpPr>
          <p:cNvPr id="399" name="共享主存储器和I/O设备"/>
          <p:cNvSpPr/>
          <p:nvPr/>
        </p:nvSpPr>
        <p:spPr>
          <a:xfrm>
            <a:off x="12798109" y="2991018"/>
            <a:ext cx="667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共享主存储器和I/O设备</a:t>
            </a:r>
          </a:p>
        </p:txBody>
      </p:sp>
      <p:sp>
        <p:nvSpPr>
          <p:cNvPr id="400" name="有各自的存储器和I/O设备"/>
          <p:cNvSpPr/>
          <p:nvPr/>
        </p:nvSpPr>
        <p:spPr>
          <a:xfrm>
            <a:off x="12480609" y="5153788"/>
            <a:ext cx="731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有各自的存储器和I/O设备</a:t>
            </a:r>
          </a:p>
        </p:txBody>
      </p:sp>
      <p:sp>
        <p:nvSpPr>
          <p:cNvPr id="401" name="处理单元功能和结构相同"/>
          <p:cNvSpPr/>
          <p:nvPr/>
        </p:nvSpPr>
        <p:spPr>
          <a:xfrm>
            <a:off x="12586654" y="73165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处理单元功能和结构相同</a:t>
            </a: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20" name="多处理器系统的类型"/>
          <p:cNvSpPr/>
          <p:nvPr/>
        </p:nvSpPr>
        <p:spPr>
          <a:xfrm>
            <a:off x="481433" y="703094"/>
            <a:ext cx="6524433"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21"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6485872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40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07" name="多处理器系统"/>
          <p:cNvSpPr/>
          <p:nvPr/>
        </p:nvSpPr>
        <p:spPr>
          <a:xfrm>
            <a:off x="2171683" y="3471772"/>
            <a:ext cx="2847821" cy="2191862"/>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408" name="紧密耦合"/>
          <p:cNvSpPr/>
          <p:nvPr/>
        </p:nvSpPr>
        <p:spPr>
          <a:xfrm>
            <a:off x="7184532" y="285131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紧密耦合</a:t>
            </a:r>
          </a:p>
        </p:txBody>
      </p:sp>
      <p:sp>
        <p:nvSpPr>
          <p:cNvPr id="409" name="松弛耦合"/>
          <p:cNvSpPr/>
          <p:nvPr/>
        </p:nvSpPr>
        <p:spPr>
          <a:xfrm>
            <a:off x="7184532" y="5014088"/>
            <a:ext cx="442842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松弛耦合</a:t>
            </a:r>
          </a:p>
        </p:txBody>
      </p:sp>
      <p:pic>
        <p:nvPicPr>
          <p:cNvPr id="410" name="线条" descr="线条"/>
          <p:cNvPicPr>
            <a:picLocks/>
          </p:cNvPicPr>
          <p:nvPr/>
        </p:nvPicPr>
        <p:blipFill>
          <a:blip r:embed="rId4">
            <a:extLst/>
          </a:blip>
          <a:stretch>
            <a:fillRect/>
          </a:stretch>
        </p:blipFill>
        <p:spPr>
          <a:xfrm rot="18900000">
            <a:off x="5181712" y="3664555"/>
            <a:ext cx="1872252" cy="352234"/>
          </a:xfrm>
          <a:prstGeom prst="rect">
            <a:avLst/>
          </a:prstGeom>
        </p:spPr>
      </p:pic>
      <p:pic>
        <p:nvPicPr>
          <p:cNvPr id="412" name="线条" descr="线条"/>
          <p:cNvPicPr>
            <a:picLocks/>
          </p:cNvPicPr>
          <p:nvPr/>
        </p:nvPicPr>
        <p:blipFill>
          <a:blip r:embed="rId5">
            <a:extLst/>
          </a:blip>
          <a:stretch>
            <a:fillRect/>
          </a:stretch>
        </p:blipFill>
        <p:spPr>
          <a:xfrm rot="2700000">
            <a:off x="5191221" y="5141240"/>
            <a:ext cx="1809737" cy="352235"/>
          </a:xfrm>
          <a:prstGeom prst="rect">
            <a:avLst/>
          </a:prstGeom>
        </p:spPr>
      </p:pic>
      <p:sp>
        <p:nvSpPr>
          <p:cNvPr id="414" name="多处理器系统"/>
          <p:cNvSpPr/>
          <p:nvPr/>
        </p:nvSpPr>
        <p:spPr>
          <a:xfrm>
            <a:off x="2273236" y="7797311"/>
            <a:ext cx="2847821" cy="2191863"/>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415" name="对称"/>
          <p:cNvSpPr/>
          <p:nvPr/>
        </p:nvSpPr>
        <p:spPr>
          <a:xfrm>
            <a:off x="7286084" y="7176858"/>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416" name="非对称"/>
          <p:cNvSpPr/>
          <p:nvPr/>
        </p:nvSpPr>
        <p:spPr>
          <a:xfrm>
            <a:off x="7286084" y="9339627"/>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a:t>
            </a:r>
          </a:p>
        </p:txBody>
      </p:sp>
      <p:pic>
        <p:nvPicPr>
          <p:cNvPr id="417" name="线条" descr="线条"/>
          <p:cNvPicPr>
            <a:picLocks/>
          </p:cNvPicPr>
          <p:nvPr/>
        </p:nvPicPr>
        <p:blipFill>
          <a:blip r:embed="rId4">
            <a:extLst/>
          </a:blip>
          <a:stretch>
            <a:fillRect/>
          </a:stretch>
        </p:blipFill>
        <p:spPr>
          <a:xfrm rot="18900000">
            <a:off x="5283265" y="7990094"/>
            <a:ext cx="1872252" cy="352235"/>
          </a:xfrm>
          <a:prstGeom prst="rect">
            <a:avLst/>
          </a:prstGeom>
        </p:spPr>
      </p:pic>
      <p:pic>
        <p:nvPicPr>
          <p:cNvPr id="419" name="线条" descr="线条"/>
          <p:cNvPicPr>
            <a:picLocks/>
          </p:cNvPicPr>
          <p:nvPr/>
        </p:nvPicPr>
        <p:blipFill>
          <a:blip r:embed="rId5">
            <a:extLst/>
          </a:blip>
          <a:stretch>
            <a:fillRect/>
          </a:stretch>
        </p:blipFill>
        <p:spPr>
          <a:xfrm rot="2700000">
            <a:off x="5292774" y="9466780"/>
            <a:ext cx="1809737" cy="352234"/>
          </a:xfrm>
          <a:prstGeom prst="rect">
            <a:avLst/>
          </a:prstGeom>
        </p:spPr>
      </p:pic>
      <p:sp>
        <p:nvSpPr>
          <p:cNvPr id="421" name="共享主存储器和I/O设备"/>
          <p:cNvSpPr/>
          <p:nvPr/>
        </p:nvSpPr>
        <p:spPr>
          <a:xfrm>
            <a:off x="12798109" y="2991018"/>
            <a:ext cx="667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共享主存储器和I/O设备</a:t>
            </a:r>
          </a:p>
        </p:txBody>
      </p:sp>
      <p:sp>
        <p:nvSpPr>
          <p:cNvPr id="422" name="有各自的存储器和I/O设备"/>
          <p:cNvSpPr/>
          <p:nvPr/>
        </p:nvSpPr>
        <p:spPr>
          <a:xfrm>
            <a:off x="12480609" y="5153788"/>
            <a:ext cx="731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有各自的存储器和I/O设备</a:t>
            </a:r>
          </a:p>
        </p:txBody>
      </p:sp>
      <p:sp>
        <p:nvSpPr>
          <p:cNvPr id="423" name="处理单元功能和结构相同"/>
          <p:cNvSpPr/>
          <p:nvPr/>
        </p:nvSpPr>
        <p:spPr>
          <a:xfrm>
            <a:off x="12586654" y="73165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处理单元功能和结构相同</a:t>
            </a:r>
          </a:p>
        </p:txBody>
      </p:sp>
      <p:sp>
        <p:nvSpPr>
          <p:cNvPr id="424" name="有多种类型的处理单元…"/>
          <p:cNvSpPr/>
          <p:nvPr/>
        </p:nvSpPr>
        <p:spPr>
          <a:xfrm>
            <a:off x="11951654" y="9073981"/>
            <a:ext cx="8369301" cy="179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90000"/>
              </a:lnSpc>
            </a:pPr>
            <a:r>
              <a:t>有多种类型的处理单元</a:t>
            </a:r>
          </a:p>
          <a:p>
            <a:pPr>
              <a:lnSpc>
                <a:spcPct val="90000"/>
              </a:lnSpc>
            </a:pPr>
            <a:r>
              <a:t>一个主处理器，多个从处理器</a:t>
            </a:r>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21" name="多处理器系统的类型"/>
          <p:cNvSpPr/>
          <p:nvPr/>
        </p:nvSpPr>
        <p:spPr>
          <a:xfrm>
            <a:off x="481433" y="703094"/>
            <a:ext cx="6524433"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多处理器系统的类型</a:t>
            </a:r>
          </a:p>
        </p:txBody>
      </p:sp>
      <p:sp>
        <p:nvSpPr>
          <p:cNvPr id="22"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1793891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43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1"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32" name="根据处理器的耦合程度，多处理器操作系统可分为______的多处理器系统和______的多处理器系统。"/>
          <p:cNvSpPr/>
          <p:nvPr/>
        </p:nvSpPr>
        <p:spPr>
          <a:xfrm>
            <a:off x="1515863" y="5863755"/>
            <a:ext cx="21352273"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根据处理器的耦合程度，多处理器操作系统可分为______的多处理器系统和______的多处理器系统。</a:t>
            </a:r>
          </a:p>
        </p:txBody>
      </p:sp>
      <p:sp>
        <p:nvSpPr>
          <p:cNvPr id="7"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3538829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43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37" name="根据处理器的耦合程度，多处理器操作系统可分为______的多处理器系统和______的多处理器系统。"/>
          <p:cNvSpPr/>
          <p:nvPr/>
        </p:nvSpPr>
        <p:spPr>
          <a:xfrm>
            <a:off x="1515863" y="5863755"/>
            <a:ext cx="21352273"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根据处理器的耦合程度，多处理器操作系统可分为______的多处理器系统和______的多处理器系统。</a:t>
            </a:r>
          </a:p>
        </p:txBody>
      </p:sp>
      <p:sp>
        <p:nvSpPr>
          <p:cNvPr id="438" name="紧密耦合"/>
          <p:cNvSpPr/>
          <p:nvPr/>
        </p:nvSpPr>
        <p:spPr>
          <a:xfrm>
            <a:off x="14827250" y="56769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紧密耦合</a:t>
            </a:r>
          </a:p>
        </p:txBody>
      </p:sp>
      <p:sp>
        <p:nvSpPr>
          <p:cNvPr id="439" name="松弛耦合"/>
          <p:cNvSpPr/>
          <p:nvPr/>
        </p:nvSpPr>
        <p:spPr>
          <a:xfrm>
            <a:off x="984250" y="65913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松弛耦合</a:t>
            </a:r>
          </a:p>
        </p:txBody>
      </p:sp>
      <p:sp>
        <p:nvSpPr>
          <p:cNvPr id="8"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132837084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44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4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44" name="根据处理器的结构功能是否相同，多处理器操作系统可分为______多处理器系统和______多处理器系统。"/>
          <p:cNvSpPr/>
          <p:nvPr/>
        </p:nvSpPr>
        <p:spPr>
          <a:xfrm>
            <a:off x="1515863" y="5863755"/>
            <a:ext cx="21352273"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根据处理器的结构功能是否相同，多处理器操作系统可分为______多处理器系统和______多处理器系统。</a:t>
            </a:r>
          </a:p>
        </p:txBody>
      </p:sp>
      <p:sp>
        <p:nvSpPr>
          <p:cNvPr id="6"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6887808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44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4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49" name="根据处理器的结构功能是否相同，多处理器操作系统可分为______多处理器系统和______多处理器系统。"/>
          <p:cNvSpPr/>
          <p:nvPr/>
        </p:nvSpPr>
        <p:spPr>
          <a:xfrm>
            <a:off x="1515863" y="5863755"/>
            <a:ext cx="21352273"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根据处理器的结构功能是否相同，多处理器操作系统可分为______多处理器系统和______多处理器系统。</a:t>
            </a:r>
          </a:p>
        </p:txBody>
      </p:sp>
      <p:sp>
        <p:nvSpPr>
          <p:cNvPr id="450" name="对称"/>
          <p:cNvSpPr/>
          <p:nvPr/>
        </p:nvSpPr>
        <p:spPr>
          <a:xfrm>
            <a:off x="17951449" y="565150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对称</a:t>
            </a:r>
          </a:p>
        </p:txBody>
      </p:sp>
      <p:sp>
        <p:nvSpPr>
          <p:cNvPr id="451" name="非对称"/>
          <p:cNvSpPr/>
          <p:nvPr/>
        </p:nvSpPr>
        <p:spPr>
          <a:xfrm>
            <a:off x="3562349" y="6591300"/>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非对称</a:t>
            </a:r>
          </a:p>
        </p:txBody>
      </p:sp>
      <p:sp>
        <p:nvSpPr>
          <p:cNvPr id="8" name="3.5.1.2 对称多处理器系统和非对称多处理器系统"/>
          <p:cNvSpPr/>
          <p:nvPr/>
        </p:nvSpPr>
        <p:spPr>
          <a:xfrm>
            <a:off x="73674" y="130252"/>
            <a:ext cx="687367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3.5.1.2 对称多处理器系统和非对称多处理器系统</a:t>
            </a:r>
          </a:p>
        </p:txBody>
      </p:sp>
    </p:spTree>
    <p:extLst>
      <p:ext uri="{BB962C8B-B14F-4D97-AF65-F5344CB8AC3E}">
        <p14:creationId xmlns:p14="http://schemas.microsoft.com/office/powerpoint/2010/main" val="14036617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45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55" name="多处理器系统"/>
          <p:cNvSpPr/>
          <p:nvPr/>
        </p:nvSpPr>
        <p:spPr>
          <a:xfrm>
            <a:off x="645021" y="778965"/>
            <a:ext cx="456142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pic>
        <p:nvPicPr>
          <p:cNvPr id="456" name="屏幕快照 2018-02-28 下午3.08.36.png" descr="屏幕快照 2018-02-28 下午3.08.36.png"/>
          <p:cNvPicPr>
            <a:picLocks noChangeAspect="1"/>
          </p:cNvPicPr>
          <p:nvPr/>
        </p:nvPicPr>
        <p:blipFill>
          <a:blip r:embed="rId4">
            <a:extLst/>
          </a:blip>
          <a:srcRect l="3627" t="11363" r="9722"/>
          <a:stretch>
            <a:fillRect/>
          </a:stretch>
        </p:blipFill>
        <p:spPr>
          <a:xfrm>
            <a:off x="1650578" y="4161353"/>
            <a:ext cx="5519342" cy="6508709"/>
          </a:xfrm>
          <a:custGeom>
            <a:avLst/>
            <a:gdLst/>
            <a:ahLst/>
            <a:cxnLst>
              <a:cxn ang="0">
                <a:pos x="wd2" y="hd2"/>
              </a:cxn>
              <a:cxn ang="5400000">
                <a:pos x="wd2" y="hd2"/>
              </a:cxn>
              <a:cxn ang="10800000">
                <a:pos x="wd2" y="hd2"/>
              </a:cxn>
              <a:cxn ang="16200000">
                <a:pos x="wd2" y="hd2"/>
              </a:cxn>
            </a:cxnLst>
            <a:rect l="0" t="0" r="r" b="b"/>
            <a:pathLst>
              <a:path w="21599" h="21600" extrusionOk="0">
                <a:moveTo>
                  <a:pt x="5099" y="0"/>
                </a:moveTo>
                <a:lnTo>
                  <a:pt x="5099" y="263"/>
                </a:lnTo>
                <a:cubicBezTo>
                  <a:pt x="5099" y="580"/>
                  <a:pt x="4790" y="826"/>
                  <a:pt x="4507" y="734"/>
                </a:cubicBezTo>
                <a:cubicBezTo>
                  <a:pt x="4395" y="697"/>
                  <a:pt x="4335" y="713"/>
                  <a:pt x="4375" y="768"/>
                </a:cubicBezTo>
                <a:cubicBezTo>
                  <a:pt x="4415" y="823"/>
                  <a:pt x="4391" y="996"/>
                  <a:pt x="4321" y="1154"/>
                </a:cubicBezTo>
                <a:cubicBezTo>
                  <a:pt x="4231" y="1355"/>
                  <a:pt x="4096" y="1440"/>
                  <a:pt x="3870" y="1440"/>
                </a:cubicBezTo>
                <a:cubicBezTo>
                  <a:pt x="3603" y="1440"/>
                  <a:pt x="3543" y="1501"/>
                  <a:pt x="3509" y="1800"/>
                </a:cubicBezTo>
                <a:cubicBezTo>
                  <a:pt x="3473" y="2117"/>
                  <a:pt x="3417" y="2164"/>
                  <a:pt x="3044" y="2194"/>
                </a:cubicBezTo>
                <a:cubicBezTo>
                  <a:pt x="2696" y="2223"/>
                  <a:pt x="2620" y="2277"/>
                  <a:pt x="2620" y="2493"/>
                </a:cubicBezTo>
                <a:cubicBezTo>
                  <a:pt x="2620" y="2768"/>
                  <a:pt x="2468" y="2898"/>
                  <a:pt x="2112" y="2930"/>
                </a:cubicBezTo>
                <a:cubicBezTo>
                  <a:pt x="1996" y="2941"/>
                  <a:pt x="1736" y="2990"/>
                  <a:pt x="1533" y="3040"/>
                </a:cubicBezTo>
                <a:cubicBezTo>
                  <a:pt x="1314" y="3093"/>
                  <a:pt x="1043" y="3082"/>
                  <a:pt x="862" y="3012"/>
                </a:cubicBezTo>
                <a:cubicBezTo>
                  <a:pt x="695" y="2948"/>
                  <a:pt x="434" y="2923"/>
                  <a:pt x="281" y="2957"/>
                </a:cubicBezTo>
                <a:cubicBezTo>
                  <a:pt x="11" y="3017"/>
                  <a:pt x="4" y="3065"/>
                  <a:pt x="39" y="4749"/>
                </a:cubicBezTo>
                <a:lnTo>
                  <a:pt x="75" y="6480"/>
                </a:lnTo>
                <a:lnTo>
                  <a:pt x="466" y="6444"/>
                </a:lnTo>
                <a:cubicBezTo>
                  <a:pt x="1875" y="6315"/>
                  <a:pt x="3084" y="6309"/>
                  <a:pt x="3352" y="6431"/>
                </a:cubicBezTo>
                <a:cubicBezTo>
                  <a:pt x="3514" y="6505"/>
                  <a:pt x="3767" y="6538"/>
                  <a:pt x="3915" y="6505"/>
                </a:cubicBezTo>
                <a:cubicBezTo>
                  <a:pt x="4243" y="6432"/>
                  <a:pt x="4385" y="6600"/>
                  <a:pt x="4335" y="7006"/>
                </a:cubicBezTo>
                <a:cubicBezTo>
                  <a:pt x="4294" y="7338"/>
                  <a:pt x="4344" y="7365"/>
                  <a:pt x="4703" y="7202"/>
                </a:cubicBezTo>
                <a:cubicBezTo>
                  <a:pt x="4877" y="7123"/>
                  <a:pt x="4986" y="7139"/>
                  <a:pt x="5104" y="7260"/>
                </a:cubicBezTo>
                <a:cubicBezTo>
                  <a:pt x="5264" y="7424"/>
                  <a:pt x="5288" y="7576"/>
                  <a:pt x="5378" y="8972"/>
                </a:cubicBezTo>
                <a:lnTo>
                  <a:pt x="5425" y="9692"/>
                </a:lnTo>
                <a:lnTo>
                  <a:pt x="4922" y="9728"/>
                </a:lnTo>
                <a:cubicBezTo>
                  <a:pt x="4135" y="9783"/>
                  <a:pt x="4107" y="9751"/>
                  <a:pt x="4183" y="8902"/>
                </a:cubicBezTo>
                <a:lnTo>
                  <a:pt x="4251" y="8140"/>
                </a:lnTo>
                <a:lnTo>
                  <a:pt x="2126" y="8136"/>
                </a:lnTo>
                <a:lnTo>
                  <a:pt x="0" y="8132"/>
                </a:lnTo>
                <a:lnTo>
                  <a:pt x="17" y="9521"/>
                </a:lnTo>
                <a:lnTo>
                  <a:pt x="34" y="10911"/>
                </a:lnTo>
                <a:lnTo>
                  <a:pt x="2084" y="10911"/>
                </a:lnTo>
                <a:lnTo>
                  <a:pt x="4134" y="10911"/>
                </a:lnTo>
                <a:lnTo>
                  <a:pt x="4164" y="10591"/>
                </a:lnTo>
                <a:cubicBezTo>
                  <a:pt x="4204" y="10151"/>
                  <a:pt x="4276" y="10080"/>
                  <a:pt x="4689" y="10080"/>
                </a:cubicBezTo>
                <a:cubicBezTo>
                  <a:pt x="5318" y="10080"/>
                  <a:pt x="5360" y="10208"/>
                  <a:pt x="5360" y="12138"/>
                </a:cubicBezTo>
                <a:cubicBezTo>
                  <a:pt x="5360" y="14099"/>
                  <a:pt x="5313" y="14226"/>
                  <a:pt x="4617" y="14159"/>
                </a:cubicBezTo>
                <a:cubicBezTo>
                  <a:pt x="4293" y="14127"/>
                  <a:pt x="4251" y="14078"/>
                  <a:pt x="4251" y="13736"/>
                </a:cubicBezTo>
                <a:cubicBezTo>
                  <a:pt x="4251" y="13317"/>
                  <a:pt x="3992" y="13080"/>
                  <a:pt x="3755" y="13281"/>
                </a:cubicBezTo>
                <a:cubicBezTo>
                  <a:pt x="3580" y="13430"/>
                  <a:pt x="1076" y="13447"/>
                  <a:pt x="627" y="13302"/>
                </a:cubicBezTo>
                <a:cubicBezTo>
                  <a:pt x="91" y="13129"/>
                  <a:pt x="33" y="13264"/>
                  <a:pt x="54" y="14677"/>
                </a:cubicBezTo>
                <a:lnTo>
                  <a:pt x="75" y="16006"/>
                </a:lnTo>
                <a:lnTo>
                  <a:pt x="713" y="16041"/>
                </a:lnTo>
                <a:cubicBezTo>
                  <a:pt x="1064" y="16060"/>
                  <a:pt x="1413" y="16022"/>
                  <a:pt x="1489" y="15958"/>
                </a:cubicBezTo>
                <a:cubicBezTo>
                  <a:pt x="1665" y="15809"/>
                  <a:pt x="3491" y="15803"/>
                  <a:pt x="3599" y="15951"/>
                </a:cubicBezTo>
                <a:cubicBezTo>
                  <a:pt x="3643" y="16012"/>
                  <a:pt x="3793" y="16062"/>
                  <a:pt x="3933" y="16062"/>
                </a:cubicBezTo>
                <a:cubicBezTo>
                  <a:pt x="4128" y="16062"/>
                  <a:pt x="4186" y="15985"/>
                  <a:pt x="4186" y="15723"/>
                </a:cubicBezTo>
                <a:cubicBezTo>
                  <a:pt x="4186" y="15537"/>
                  <a:pt x="4133" y="15411"/>
                  <a:pt x="4069" y="15444"/>
                </a:cubicBezTo>
                <a:cubicBezTo>
                  <a:pt x="3885" y="15541"/>
                  <a:pt x="3639" y="15211"/>
                  <a:pt x="3686" y="14932"/>
                </a:cubicBezTo>
                <a:cubicBezTo>
                  <a:pt x="3726" y="14689"/>
                  <a:pt x="3782" y="14677"/>
                  <a:pt x="4773" y="14677"/>
                </a:cubicBezTo>
                <a:lnTo>
                  <a:pt x="5816" y="14677"/>
                </a:lnTo>
                <a:lnTo>
                  <a:pt x="5816" y="15424"/>
                </a:lnTo>
                <a:cubicBezTo>
                  <a:pt x="5816" y="16342"/>
                  <a:pt x="5581" y="16424"/>
                  <a:pt x="5490" y="15538"/>
                </a:cubicBezTo>
                <a:lnTo>
                  <a:pt x="5425" y="14899"/>
                </a:lnTo>
                <a:lnTo>
                  <a:pt x="5332" y="15818"/>
                </a:lnTo>
                <a:cubicBezTo>
                  <a:pt x="5223" y="16881"/>
                  <a:pt x="5189" y="16948"/>
                  <a:pt x="4777" y="16948"/>
                </a:cubicBezTo>
                <a:cubicBezTo>
                  <a:pt x="4556" y="16948"/>
                  <a:pt x="4436" y="17038"/>
                  <a:pt x="4338" y="17276"/>
                </a:cubicBezTo>
                <a:cubicBezTo>
                  <a:pt x="4250" y="17489"/>
                  <a:pt x="4083" y="17630"/>
                  <a:pt x="3861" y="17678"/>
                </a:cubicBezTo>
                <a:cubicBezTo>
                  <a:pt x="3585" y="17736"/>
                  <a:pt x="3526" y="17807"/>
                  <a:pt x="3558" y="18041"/>
                </a:cubicBezTo>
                <a:lnTo>
                  <a:pt x="3599" y="18332"/>
                </a:lnTo>
                <a:lnTo>
                  <a:pt x="1814" y="18363"/>
                </a:lnTo>
                <a:lnTo>
                  <a:pt x="30" y="18394"/>
                </a:lnTo>
                <a:lnTo>
                  <a:pt x="19" y="19806"/>
                </a:lnTo>
                <a:lnTo>
                  <a:pt x="6" y="21219"/>
                </a:lnTo>
                <a:lnTo>
                  <a:pt x="823" y="21209"/>
                </a:lnTo>
                <a:cubicBezTo>
                  <a:pt x="1273" y="21203"/>
                  <a:pt x="1736" y="21161"/>
                  <a:pt x="1853" y="21115"/>
                </a:cubicBezTo>
                <a:cubicBezTo>
                  <a:pt x="1970" y="21070"/>
                  <a:pt x="2351" y="21048"/>
                  <a:pt x="2701" y="21067"/>
                </a:cubicBezTo>
                <a:cubicBezTo>
                  <a:pt x="3214" y="21094"/>
                  <a:pt x="3363" y="21150"/>
                  <a:pt x="3467" y="21351"/>
                </a:cubicBezTo>
                <a:cubicBezTo>
                  <a:pt x="3545" y="21503"/>
                  <a:pt x="3710" y="21600"/>
                  <a:pt x="3887" y="21600"/>
                </a:cubicBezTo>
                <a:cubicBezTo>
                  <a:pt x="4175" y="21600"/>
                  <a:pt x="4180" y="21574"/>
                  <a:pt x="4215" y="19966"/>
                </a:cubicBezTo>
                <a:lnTo>
                  <a:pt x="4251" y="18332"/>
                </a:lnTo>
                <a:lnTo>
                  <a:pt x="4675" y="18298"/>
                </a:lnTo>
                <a:cubicBezTo>
                  <a:pt x="5023" y="18270"/>
                  <a:pt x="5099" y="18215"/>
                  <a:pt x="5099" y="17999"/>
                </a:cubicBezTo>
                <a:cubicBezTo>
                  <a:pt x="5099" y="17748"/>
                  <a:pt x="5271" y="17579"/>
                  <a:pt x="5556" y="17549"/>
                </a:cubicBezTo>
                <a:cubicBezTo>
                  <a:pt x="5627" y="17541"/>
                  <a:pt x="5756" y="17528"/>
                  <a:pt x="5841" y="17518"/>
                </a:cubicBezTo>
                <a:cubicBezTo>
                  <a:pt x="5927" y="17509"/>
                  <a:pt x="6015" y="17340"/>
                  <a:pt x="6037" y="17142"/>
                </a:cubicBezTo>
                <a:cubicBezTo>
                  <a:pt x="6078" y="16785"/>
                  <a:pt x="6086" y="16781"/>
                  <a:pt x="6840" y="16748"/>
                </a:cubicBezTo>
                <a:cubicBezTo>
                  <a:pt x="7312" y="16727"/>
                  <a:pt x="7675" y="16768"/>
                  <a:pt x="7797" y="16853"/>
                </a:cubicBezTo>
                <a:cubicBezTo>
                  <a:pt x="7961" y="16969"/>
                  <a:pt x="7986" y="16956"/>
                  <a:pt x="7949" y="16776"/>
                </a:cubicBezTo>
                <a:cubicBezTo>
                  <a:pt x="7906" y="16567"/>
                  <a:pt x="8003" y="16560"/>
                  <a:pt x="10841" y="16560"/>
                </a:cubicBezTo>
                <a:lnTo>
                  <a:pt x="13778" y="16560"/>
                </a:lnTo>
                <a:lnTo>
                  <a:pt x="13817" y="17380"/>
                </a:lnTo>
                <a:cubicBezTo>
                  <a:pt x="13838" y="17831"/>
                  <a:pt x="13808" y="18241"/>
                  <a:pt x="13750" y="18290"/>
                </a:cubicBezTo>
                <a:cubicBezTo>
                  <a:pt x="13691" y="18340"/>
                  <a:pt x="13308" y="18389"/>
                  <a:pt x="12899" y="18401"/>
                </a:cubicBezTo>
                <a:cubicBezTo>
                  <a:pt x="12162" y="18421"/>
                  <a:pt x="12153" y="18424"/>
                  <a:pt x="12194" y="18737"/>
                </a:cubicBezTo>
                <a:cubicBezTo>
                  <a:pt x="12216" y="18910"/>
                  <a:pt x="12273" y="19086"/>
                  <a:pt x="12321" y="19127"/>
                </a:cubicBezTo>
                <a:cubicBezTo>
                  <a:pt x="12443" y="19230"/>
                  <a:pt x="12429" y="20468"/>
                  <a:pt x="12305" y="20533"/>
                </a:cubicBezTo>
                <a:cubicBezTo>
                  <a:pt x="12249" y="20563"/>
                  <a:pt x="12190" y="20727"/>
                  <a:pt x="12175" y="20899"/>
                </a:cubicBezTo>
                <a:cubicBezTo>
                  <a:pt x="12150" y="21181"/>
                  <a:pt x="12188" y="21211"/>
                  <a:pt x="12540" y="21202"/>
                </a:cubicBezTo>
                <a:cubicBezTo>
                  <a:pt x="12756" y="21197"/>
                  <a:pt x="12969" y="21160"/>
                  <a:pt x="13017" y="21119"/>
                </a:cubicBezTo>
                <a:cubicBezTo>
                  <a:pt x="13155" y="21002"/>
                  <a:pt x="14603" y="21035"/>
                  <a:pt x="14693" y="21157"/>
                </a:cubicBezTo>
                <a:cubicBezTo>
                  <a:pt x="14737" y="21219"/>
                  <a:pt x="14946" y="21259"/>
                  <a:pt x="15157" y="21246"/>
                </a:cubicBezTo>
                <a:cubicBezTo>
                  <a:pt x="15457" y="21226"/>
                  <a:pt x="15539" y="21167"/>
                  <a:pt x="15539" y="20973"/>
                </a:cubicBezTo>
                <a:cubicBezTo>
                  <a:pt x="15539" y="20837"/>
                  <a:pt x="15478" y="20695"/>
                  <a:pt x="15402" y="20656"/>
                </a:cubicBezTo>
                <a:cubicBezTo>
                  <a:pt x="15308" y="20606"/>
                  <a:pt x="15310" y="20538"/>
                  <a:pt x="15409" y="20437"/>
                </a:cubicBezTo>
                <a:cubicBezTo>
                  <a:pt x="15487" y="20356"/>
                  <a:pt x="15502" y="20264"/>
                  <a:pt x="15440" y="20232"/>
                </a:cubicBezTo>
                <a:cubicBezTo>
                  <a:pt x="15305" y="20161"/>
                  <a:pt x="15325" y="19189"/>
                  <a:pt x="15468" y="18913"/>
                </a:cubicBezTo>
                <a:cubicBezTo>
                  <a:pt x="15656" y="18549"/>
                  <a:pt x="15457" y="18401"/>
                  <a:pt x="14731" y="18365"/>
                </a:cubicBezTo>
                <a:lnTo>
                  <a:pt x="14039" y="18332"/>
                </a:lnTo>
                <a:lnTo>
                  <a:pt x="14000" y="17624"/>
                </a:lnTo>
                <a:cubicBezTo>
                  <a:pt x="13954" y="16804"/>
                  <a:pt x="14030" y="16540"/>
                  <a:pt x="14269" y="16695"/>
                </a:cubicBezTo>
                <a:cubicBezTo>
                  <a:pt x="14358" y="16753"/>
                  <a:pt x="14789" y="16786"/>
                  <a:pt x="15228" y="16768"/>
                </a:cubicBezTo>
                <a:cubicBezTo>
                  <a:pt x="16141" y="16730"/>
                  <a:pt x="16468" y="16870"/>
                  <a:pt x="16499" y="17309"/>
                </a:cubicBezTo>
                <a:cubicBezTo>
                  <a:pt x="16516" y="17556"/>
                  <a:pt x="16566" y="17592"/>
                  <a:pt x="16814" y="17539"/>
                </a:cubicBezTo>
                <a:cubicBezTo>
                  <a:pt x="17218" y="17453"/>
                  <a:pt x="17475" y="17662"/>
                  <a:pt x="17397" y="18011"/>
                </a:cubicBezTo>
                <a:cubicBezTo>
                  <a:pt x="17341" y="18260"/>
                  <a:pt x="17373" y="18292"/>
                  <a:pt x="17644" y="18263"/>
                </a:cubicBezTo>
                <a:cubicBezTo>
                  <a:pt x="18247" y="18196"/>
                  <a:pt x="18294" y="18310"/>
                  <a:pt x="18273" y="19788"/>
                </a:cubicBezTo>
                <a:cubicBezTo>
                  <a:pt x="18262" y="20548"/>
                  <a:pt x="18288" y="21200"/>
                  <a:pt x="18332" y="21236"/>
                </a:cubicBezTo>
                <a:cubicBezTo>
                  <a:pt x="18375" y="21273"/>
                  <a:pt x="18634" y="21240"/>
                  <a:pt x="18909" y="21163"/>
                </a:cubicBezTo>
                <a:cubicBezTo>
                  <a:pt x="19366" y="21035"/>
                  <a:pt x="20227" y="21043"/>
                  <a:pt x="21185" y="21184"/>
                </a:cubicBezTo>
                <a:cubicBezTo>
                  <a:pt x="21396" y="21215"/>
                  <a:pt x="21547" y="21186"/>
                  <a:pt x="21553" y="21114"/>
                </a:cubicBezTo>
                <a:cubicBezTo>
                  <a:pt x="21561" y="21006"/>
                  <a:pt x="21556" y="18897"/>
                  <a:pt x="21547" y="18526"/>
                </a:cubicBezTo>
                <a:cubicBezTo>
                  <a:pt x="21544" y="18425"/>
                  <a:pt x="21198" y="18388"/>
                  <a:pt x="20261" y="18388"/>
                </a:cubicBezTo>
                <a:cubicBezTo>
                  <a:pt x="18963" y="18388"/>
                  <a:pt x="18739" y="18344"/>
                  <a:pt x="18899" y="18124"/>
                </a:cubicBezTo>
                <a:cubicBezTo>
                  <a:pt x="19071" y="17888"/>
                  <a:pt x="19021" y="17642"/>
                  <a:pt x="18812" y="17688"/>
                </a:cubicBezTo>
                <a:cubicBezTo>
                  <a:pt x="18519" y="17753"/>
                  <a:pt x="18141" y="17485"/>
                  <a:pt x="18116" y="17194"/>
                </a:cubicBezTo>
                <a:cubicBezTo>
                  <a:pt x="18099" y="17004"/>
                  <a:pt x="18013" y="16948"/>
                  <a:pt x="17738" y="16948"/>
                </a:cubicBezTo>
                <a:cubicBezTo>
                  <a:pt x="17335" y="16948"/>
                  <a:pt x="17247" y="16867"/>
                  <a:pt x="17207" y="16459"/>
                </a:cubicBezTo>
                <a:cubicBezTo>
                  <a:pt x="17175" y="16132"/>
                  <a:pt x="17024" y="16101"/>
                  <a:pt x="16622" y="16340"/>
                </a:cubicBezTo>
                <a:cubicBezTo>
                  <a:pt x="16467" y="16432"/>
                  <a:pt x="16313" y="16469"/>
                  <a:pt x="16280" y="16423"/>
                </a:cubicBezTo>
                <a:cubicBezTo>
                  <a:pt x="16146" y="16237"/>
                  <a:pt x="16192" y="10314"/>
                  <a:pt x="16328" y="10243"/>
                </a:cubicBezTo>
                <a:cubicBezTo>
                  <a:pt x="16412" y="10199"/>
                  <a:pt x="16421" y="10121"/>
                  <a:pt x="16348" y="10043"/>
                </a:cubicBezTo>
                <a:cubicBezTo>
                  <a:pt x="16283" y="9972"/>
                  <a:pt x="16237" y="9466"/>
                  <a:pt x="16244" y="8918"/>
                </a:cubicBezTo>
                <a:lnTo>
                  <a:pt x="16258" y="7922"/>
                </a:lnTo>
                <a:lnTo>
                  <a:pt x="16747" y="7956"/>
                </a:lnTo>
                <a:cubicBezTo>
                  <a:pt x="17195" y="7989"/>
                  <a:pt x="17237" y="7968"/>
                  <a:pt x="17237" y="7710"/>
                </a:cubicBezTo>
                <a:cubicBezTo>
                  <a:pt x="17237" y="7399"/>
                  <a:pt x="17539" y="7200"/>
                  <a:pt x="18010" y="7200"/>
                </a:cubicBezTo>
                <a:cubicBezTo>
                  <a:pt x="18077" y="7200"/>
                  <a:pt x="18150" y="7067"/>
                  <a:pt x="18173" y="6904"/>
                </a:cubicBezTo>
                <a:cubicBezTo>
                  <a:pt x="18204" y="6681"/>
                  <a:pt x="18326" y="6575"/>
                  <a:pt x="18672" y="6469"/>
                </a:cubicBezTo>
                <a:cubicBezTo>
                  <a:pt x="19166" y="6319"/>
                  <a:pt x="20659" y="6265"/>
                  <a:pt x="20809" y="6392"/>
                </a:cubicBezTo>
                <a:cubicBezTo>
                  <a:pt x="20983" y="6540"/>
                  <a:pt x="21543" y="6547"/>
                  <a:pt x="21554" y="6401"/>
                </a:cubicBezTo>
                <a:cubicBezTo>
                  <a:pt x="21597" y="5839"/>
                  <a:pt x="21562" y="5119"/>
                  <a:pt x="21483" y="4960"/>
                </a:cubicBezTo>
                <a:cubicBezTo>
                  <a:pt x="21396" y="4784"/>
                  <a:pt x="21435" y="4075"/>
                  <a:pt x="21578" y="3264"/>
                </a:cubicBezTo>
                <a:cubicBezTo>
                  <a:pt x="21591" y="3188"/>
                  <a:pt x="21599" y="3129"/>
                  <a:pt x="21599" y="3083"/>
                </a:cubicBezTo>
                <a:cubicBezTo>
                  <a:pt x="21600" y="2947"/>
                  <a:pt x="21528" y="2932"/>
                  <a:pt x="21297" y="2942"/>
                </a:cubicBezTo>
                <a:cubicBezTo>
                  <a:pt x="21109" y="2951"/>
                  <a:pt x="20862" y="2992"/>
                  <a:pt x="20747" y="3035"/>
                </a:cubicBezTo>
                <a:cubicBezTo>
                  <a:pt x="20632" y="3077"/>
                  <a:pt x="20049" y="3060"/>
                  <a:pt x="19451" y="2996"/>
                </a:cubicBezTo>
                <a:cubicBezTo>
                  <a:pt x="18854" y="2933"/>
                  <a:pt x="18342" y="2902"/>
                  <a:pt x="18313" y="2927"/>
                </a:cubicBezTo>
                <a:cubicBezTo>
                  <a:pt x="18284" y="2951"/>
                  <a:pt x="18251" y="3636"/>
                  <a:pt x="18238" y="4449"/>
                </a:cubicBezTo>
                <a:lnTo>
                  <a:pt x="18215" y="5926"/>
                </a:lnTo>
                <a:lnTo>
                  <a:pt x="17821" y="5893"/>
                </a:lnTo>
                <a:cubicBezTo>
                  <a:pt x="17476" y="5863"/>
                  <a:pt x="17421" y="5897"/>
                  <a:pt x="17397" y="6152"/>
                </a:cubicBezTo>
                <a:cubicBezTo>
                  <a:pt x="17356" y="6569"/>
                  <a:pt x="17269" y="6646"/>
                  <a:pt x="16848" y="6646"/>
                </a:cubicBezTo>
                <a:cubicBezTo>
                  <a:pt x="16528" y="6646"/>
                  <a:pt x="16482" y="6684"/>
                  <a:pt x="16513" y="6925"/>
                </a:cubicBezTo>
                <a:cubicBezTo>
                  <a:pt x="16554" y="7244"/>
                  <a:pt x="16383" y="7373"/>
                  <a:pt x="15977" y="7328"/>
                </a:cubicBezTo>
                <a:cubicBezTo>
                  <a:pt x="15822" y="7311"/>
                  <a:pt x="15658" y="7351"/>
                  <a:pt x="15611" y="7415"/>
                </a:cubicBezTo>
                <a:cubicBezTo>
                  <a:pt x="15564" y="7480"/>
                  <a:pt x="15353" y="7532"/>
                  <a:pt x="15145" y="7532"/>
                </a:cubicBezTo>
                <a:cubicBezTo>
                  <a:pt x="14740" y="7532"/>
                  <a:pt x="14495" y="7283"/>
                  <a:pt x="14495" y="6871"/>
                </a:cubicBezTo>
                <a:cubicBezTo>
                  <a:pt x="14495" y="6634"/>
                  <a:pt x="14549" y="6604"/>
                  <a:pt x="15187" y="6485"/>
                </a:cubicBezTo>
                <a:lnTo>
                  <a:pt x="15552" y="6418"/>
                </a:lnTo>
                <a:lnTo>
                  <a:pt x="15474" y="5396"/>
                </a:lnTo>
                <a:cubicBezTo>
                  <a:pt x="15364" y="3946"/>
                  <a:pt x="15363" y="3643"/>
                  <a:pt x="15460" y="3268"/>
                </a:cubicBezTo>
                <a:lnTo>
                  <a:pt x="15545" y="2936"/>
                </a:lnTo>
                <a:lnTo>
                  <a:pt x="13879" y="2942"/>
                </a:lnTo>
                <a:cubicBezTo>
                  <a:pt x="12241" y="2949"/>
                  <a:pt x="12212" y="2953"/>
                  <a:pt x="12169" y="3204"/>
                </a:cubicBezTo>
                <a:cubicBezTo>
                  <a:pt x="12145" y="3345"/>
                  <a:pt x="12189" y="3514"/>
                  <a:pt x="12267" y="3580"/>
                </a:cubicBezTo>
                <a:cubicBezTo>
                  <a:pt x="12436" y="3723"/>
                  <a:pt x="12458" y="4945"/>
                  <a:pt x="12293" y="5031"/>
                </a:cubicBezTo>
                <a:cubicBezTo>
                  <a:pt x="12230" y="5064"/>
                  <a:pt x="12186" y="5404"/>
                  <a:pt x="12195" y="5786"/>
                </a:cubicBezTo>
                <a:cubicBezTo>
                  <a:pt x="12211" y="6426"/>
                  <a:pt x="12235" y="6481"/>
                  <a:pt x="12509" y="6493"/>
                </a:cubicBezTo>
                <a:cubicBezTo>
                  <a:pt x="12672" y="6500"/>
                  <a:pt x="12837" y="6463"/>
                  <a:pt x="12875" y="6410"/>
                </a:cubicBezTo>
                <a:cubicBezTo>
                  <a:pt x="12914" y="6358"/>
                  <a:pt x="13103" y="6308"/>
                  <a:pt x="13296" y="6301"/>
                </a:cubicBezTo>
                <a:lnTo>
                  <a:pt x="13647" y="6288"/>
                </a:lnTo>
                <a:lnTo>
                  <a:pt x="13264" y="6218"/>
                </a:lnTo>
                <a:cubicBezTo>
                  <a:pt x="12727" y="6120"/>
                  <a:pt x="12830" y="5926"/>
                  <a:pt x="13419" y="5926"/>
                </a:cubicBezTo>
                <a:lnTo>
                  <a:pt x="13908" y="5926"/>
                </a:lnTo>
                <a:lnTo>
                  <a:pt x="13908" y="6812"/>
                </a:lnTo>
                <a:lnTo>
                  <a:pt x="13908" y="7698"/>
                </a:lnTo>
                <a:lnTo>
                  <a:pt x="11116" y="7698"/>
                </a:lnTo>
                <a:lnTo>
                  <a:pt x="8322" y="7698"/>
                </a:lnTo>
                <a:lnTo>
                  <a:pt x="8267" y="7206"/>
                </a:lnTo>
                <a:cubicBezTo>
                  <a:pt x="8222" y="6791"/>
                  <a:pt x="8261" y="6683"/>
                  <a:pt x="8516" y="6517"/>
                </a:cubicBezTo>
                <a:cubicBezTo>
                  <a:pt x="8682" y="6408"/>
                  <a:pt x="8965" y="6310"/>
                  <a:pt x="9145" y="6300"/>
                </a:cubicBezTo>
                <a:cubicBezTo>
                  <a:pt x="9324" y="6289"/>
                  <a:pt x="9207" y="6250"/>
                  <a:pt x="8884" y="6214"/>
                </a:cubicBezTo>
                <a:cubicBezTo>
                  <a:pt x="8112" y="6127"/>
                  <a:pt x="8132" y="5935"/>
                  <a:pt x="8917" y="5893"/>
                </a:cubicBezTo>
                <a:lnTo>
                  <a:pt x="9536" y="5858"/>
                </a:lnTo>
                <a:lnTo>
                  <a:pt x="9535" y="4840"/>
                </a:lnTo>
                <a:cubicBezTo>
                  <a:pt x="9533" y="3379"/>
                  <a:pt x="9440" y="3002"/>
                  <a:pt x="9061" y="2921"/>
                </a:cubicBezTo>
                <a:cubicBezTo>
                  <a:pt x="8890" y="2885"/>
                  <a:pt x="8665" y="2915"/>
                  <a:pt x="8561" y="2988"/>
                </a:cubicBezTo>
                <a:cubicBezTo>
                  <a:pt x="8369" y="3123"/>
                  <a:pt x="7069" y="3094"/>
                  <a:pt x="6404" y="2940"/>
                </a:cubicBezTo>
                <a:lnTo>
                  <a:pt x="6077" y="2865"/>
                </a:lnTo>
                <a:lnTo>
                  <a:pt x="6099" y="4558"/>
                </a:lnTo>
                <a:cubicBezTo>
                  <a:pt x="6111" y="5490"/>
                  <a:pt x="6065" y="6340"/>
                  <a:pt x="5997" y="6448"/>
                </a:cubicBezTo>
                <a:cubicBezTo>
                  <a:pt x="5867" y="6654"/>
                  <a:pt x="5300" y="6721"/>
                  <a:pt x="5172" y="6546"/>
                </a:cubicBezTo>
                <a:cubicBezTo>
                  <a:pt x="5132" y="6490"/>
                  <a:pt x="5085" y="6314"/>
                  <a:pt x="5069" y="6155"/>
                </a:cubicBezTo>
                <a:cubicBezTo>
                  <a:pt x="5054" y="5996"/>
                  <a:pt x="4982" y="5886"/>
                  <a:pt x="4908" y="5910"/>
                </a:cubicBezTo>
                <a:cubicBezTo>
                  <a:pt x="4834" y="5934"/>
                  <a:pt x="4645" y="5913"/>
                  <a:pt x="4490" y="5864"/>
                </a:cubicBezTo>
                <a:cubicBezTo>
                  <a:pt x="4217" y="5777"/>
                  <a:pt x="4208" y="5719"/>
                  <a:pt x="4211" y="3993"/>
                </a:cubicBezTo>
                <a:cubicBezTo>
                  <a:pt x="4214" y="2109"/>
                  <a:pt x="4268" y="1946"/>
                  <a:pt x="4847" y="2074"/>
                </a:cubicBezTo>
                <a:cubicBezTo>
                  <a:pt x="5032" y="2115"/>
                  <a:pt x="5089" y="2049"/>
                  <a:pt x="5122" y="1756"/>
                </a:cubicBezTo>
                <a:lnTo>
                  <a:pt x="5164" y="1384"/>
                </a:lnTo>
                <a:lnTo>
                  <a:pt x="8166" y="1329"/>
                </a:lnTo>
                <a:lnTo>
                  <a:pt x="11169" y="1274"/>
                </a:lnTo>
                <a:lnTo>
                  <a:pt x="11211" y="637"/>
                </a:lnTo>
                <a:lnTo>
                  <a:pt x="11254" y="0"/>
                </a:lnTo>
                <a:lnTo>
                  <a:pt x="8177" y="0"/>
                </a:lnTo>
                <a:lnTo>
                  <a:pt x="5099" y="0"/>
                </a:lnTo>
                <a:close/>
                <a:moveTo>
                  <a:pt x="18299" y="8141"/>
                </a:moveTo>
                <a:lnTo>
                  <a:pt x="18257" y="8972"/>
                </a:lnTo>
                <a:cubicBezTo>
                  <a:pt x="18234" y="9429"/>
                  <a:pt x="18235" y="10038"/>
                  <a:pt x="18260" y="10326"/>
                </a:cubicBezTo>
                <a:lnTo>
                  <a:pt x="18305" y="10849"/>
                </a:lnTo>
                <a:lnTo>
                  <a:pt x="19760" y="10884"/>
                </a:lnTo>
                <a:cubicBezTo>
                  <a:pt x="20561" y="10904"/>
                  <a:pt x="21301" y="10919"/>
                  <a:pt x="21404" y="10916"/>
                </a:cubicBezTo>
                <a:cubicBezTo>
                  <a:pt x="21523" y="10913"/>
                  <a:pt x="21587" y="10793"/>
                  <a:pt x="21584" y="10579"/>
                </a:cubicBezTo>
                <a:cubicBezTo>
                  <a:pt x="21581" y="10396"/>
                  <a:pt x="21570" y="9772"/>
                  <a:pt x="21561" y="9193"/>
                </a:cubicBezTo>
                <a:lnTo>
                  <a:pt x="21543" y="8141"/>
                </a:lnTo>
                <a:lnTo>
                  <a:pt x="19920" y="8141"/>
                </a:lnTo>
                <a:lnTo>
                  <a:pt x="18299" y="8141"/>
                </a:lnTo>
                <a:close/>
                <a:moveTo>
                  <a:pt x="18405" y="13233"/>
                </a:moveTo>
                <a:cubicBezTo>
                  <a:pt x="18314" y="13252"/>
                  <a:pt x="18289" y="13418"/>
                  <a:pt x="18260" y="13894"/>
                </a:cubicBezTo>
                <a:cubicBezTo>
                  <a:pt x="18236" y="14294"/>
                  <a:pt x="18235" y="14945"/>
                  <a:pt x="18259" y="15341"/>
                </a:cubicBezTo>
                <a:cubicBezTo>
                  <a:pt x="18299" y="16013"/>
                  <a:pt x="18415" y="16215"/>
                  <a:pt x="18607" y="15951"/>
                </a:cubicBezTo>
                <a:cubicBezTo>
                  <a:pt x="18651" y="15890"/>
                  <a:pt x="19236" y="15840"/>
                  <a:pt x="19911" y="15840"/>
                </a:cubicBezTo>
                <a:cubicBezTo>
                  <a:pt x="20587" y="15840"/>
                  <a:pt x="21173" y="15890"/>
                  <a:pt x="21217" y="15951"/>
                </a:cubicBezTo>
                <a:cubicBezTo>
                  <a:pt x="21455" y="16277"/>
                  <a:pt x="21543" y="15939"/>
                  <a:pt x="21543" y="14705"/>
                </a:cubicBezTo>
                <a:lnTo>
                  <a:pt x="21543" y="13347"/>
                </a:lnTo>
                <a:lnTo>
                  <a:pt x="20141" y="13347"/>
                </a:lnTo>
                <a:cubicBezTo>
                  <a:pt x="19369" y="13347"/>
                  <a:pt x="18640" y="13306"/>
                  <a:pt x="18521" y="13256"/>
                </a:cubicBezTo>
                <a:cubicBezTo>
                  <a:pt x="18474" y="13236"/>
                  <a:pt x="18435" y="13226"/>
                  <a:pt x="18405" y="13233"/>
                </a:cubicBezTo>
                <a:close/>
                <a:moveTo>
                  <a:pt x="17221" y="14190"/>
                </a:moveTo>
                <a:cubicBezTo>
                  <a:pt x="17079" y="14190"/>
                  <a:pt x="16931" y="14196"/>
                  <a:pt x="16814" y="14209"/>
                </a:cubicBezTo>
                <a:cubicBezTo>
                  <a:pt x="16580" y="14233"/>
                  <a:pt x="16741" y="14254"/>
                  <a:pt x="17171" y="14255"/>
                </a:cubicBezTo>
                <a:cubicBezTo>
                  <a:pt x="17602" y="14255"/>
                  <a:pt x="17793" y="14235"/>
                  <a:pt x="17597" y="14210"/>
                </a:cubicBezTo>
                <a:cubicBezTo>
                  <a:pt x="17499" y="14197"/>
                  <a:pt x="17363" y="14190"/>
                  <a:pt x="17221" y="14190"/>
                </a:cubicBezTo>
                <a:close/>
                <a:moveTo>
                  <a:pt x="8232" y="18365"/>
                </a:moveTo>
                <a:cubicBezTo>
                  <a:pt x="8124" y="18372"/>
                  <a:pt x="7610" y="18387"/>
                  <a:pt x="7090" y="18397"/>
                </a:cubicBezTo>
                <a:cubicBezTo>
                  <a:pt x="6317" y="18412"/>
                  <a:pt x="6141" y="18449"/>
                  <a:pt x="6132" y="18596"/>
                </a:cubicBezTo>
                <a:cubicBezTo>
                  <a:pt x="6126" y="18695"/>
                  <a:pt x="6111" y="19335"/>
                  <a:pt x="6099" y="20018"/>
                </a:cubicBezTo>
                <a:lnTo>
                  <a:pt x="6077" y="21260"/>
                </a:lnTo>
                <a:lnTo>
                  <a:pt x="6404" y="21227"/>
                </a:lnTo>
                <a:cubicBezTo>
                  <a:pt x="6583" y="21209"/>
                  <a:pt x="6834" y="21155"/>
                  <a:pt x="6961" y="21107"/>
                </a:cubicBezTo>
                <a:cubicBezTo>
                  <a:pt x="7229" y="21006"/>
                  <a:pt x="8701" y="21082"/>
                  <a:pt x="9070" y="21215"/>
                </a:cubicBezTo>
                <a:cubicBezTo>
                  <a:pt x="9274" y="21289"/>
                  <a:pt x="9304" y="21270"/>
                  <a:pt x="9235" y="21117"/>
                </a:cubicBezTo>
                <a:cubicBezTo>
                  <a:pt x="9182" y="20999"/>
                  <a:pt x="9223" y="20903"/>
                  <a:pt x="9344" y="20864"/>
                </a:cubicBezTo>
                <a:cubicBezTo>
                  <a:pt x="9498" y="20813"/>
                  <a:pt x="9536" y="20558"/>
                  <a:pt x="9536" y="19594"/>
                </a:cubicBezTo>
                <a:lnTo>
                  <a:pt x="9536" y="18388"/>
                </a:lnTo>
                <a:lnTo>
                  <a:pt x="8982" y="18371"/>
                </a:lnTo>
                <a:cubicBezTo>
                  <a:pt x="8677" y="18361"/>
                  <a:pt x="8339" y="18358"/>
                  <a:pt x="8232" y="18365"/>
                </a:cubicBezTo>
                <a:close/>
              </a:path>
            </a:pathLst>
          </a:custGeom>
          <a:ln w="12700">
            <a:miter lim="400000"/>
          </a:ln>
        </p:spPr>
      </p:pic>
      <p:grpSp>
        <p:nvGrpSpPr>
          <p:cNvPr id="459" name="多处理器系统的类型"/>
          <p:cNvGrpSpPr/>
          <p:nvPr/>
        </p:nvGrpSpPr>
        <p:grpSpPr>
          <a:xfrm>
            <a:off x="11173609" y="5040152"/>
            <a:ext cx="5981701" cy="1143001"/>
            <a:chOff x="0" y="0"/>
            <a:chExt cx="5981700" cy="1143000"/>
          </a:xfrm>
        </p:grpSpPr>
        <p:sp>
          <p:nvSpPr>
            <p:cNvPr id="458" name="多处理器系统的类型"/>
            <p:cNvSpPr/>
            <p:nvPr/>
          </p:nvSpPr>
          <p:spPr>
            <a:xfrm>
              <a:off x="38100" y="38100"/>
              <a:ext cx="590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多处理器系统的类型</a:t>
              </a:r>
            </a:p>
          </p:txBody>
        </p:sp>
        <p:pic>
          <p:nvPicPr>
            <p:cNvPr id="457" name="多处理器系统的类型" descr="多处理器系统的类型"/>
            <p:cNvPicPr>
              <a:picLocks/>
            </p:cNvPicPr>
            <p:nvPr/>
          </p:nvPicPr>
          <p:blipFill>
            <a:blip r:embed="rId5">
              <a:extLst/>
            </a:blip>
            <a:stretch>
              <a:fillRect/>
            </a:stretch>
          </p:blipFill>
          <p:spPr>
            <a:xfrm>
              <a:off x="0" y="-1"/>
              <a:ext cx="5981701" cy="1143001"/>
            </a:xfrm>
            <a:prstGeom prst="rect">
              <a:avLst/>
            </a:prstGeom>
            <a:effectLst/>
          </p:spPr>
        </p:pic>
      </p:grpSp>
      <p:grpSp>
        <p:nvGrpSpPr>
          <p:cNvPr id="462" name="多处理器系统中进程的分配方式"/>
          <p:cNvGrpSpPr/>
          <p:nvPr/>
        </p:nvGrpSpPr>
        <p:grpSpPr>
          <a:xfrm>
            <a:off x="11173607" y="6844228"/>
            <a:ext cx="9156701" cy="1143001"/>
            <a:chOff x="0" y="0"/>
            <a:chExt cx="9156700" cy="1143000"/>
          </a:xfrm>
        </p:grpSpPr>
        <p:sp>
          <p:nvSpPr>
            <p:cNvPr id="461" name="多处理器系统中进程的分配方式"/>
            <p:cNvSpPr/>
            <p:nvPr/>
          </p:nvSpPr>
          <p:spPr>
            <a:xfrm>
              <a:off x="38100" y="38100"/>
              <a:ext cx="908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多处理器系统中进程的分配方式</a:t>
              </a:r>
            </a:p>
          </p:txBody>
        </p:sp>
        <p:pic>
          <p:nvPicPr>
            <p:cNvPr id="460" name="多处理器系统中进程的分配方式" descr="多处理器系统中进程的分配方式"/>
            <p:cNvPicPr>
              <a:picLocks/>
            </p:cNvPicPr>
            <p:nvPr/>
          </p:nvPicPr>
          <p:blipFill>
            <a:blip r:embed="rId6">
              <a:extLst/>
            </a:blip>
            <a:stretch>
              <a:fillRect/>
            </a:stretch>
          </p:blipFill>
          <p:spPr>
            <a:xfrm>
              <a:off x="0" y="-1"/>
              <a:ext cx="9156701" cy="1143001"/>
            </a:xfrm>
            <a:prstGeom prst="rect">
              <a:avLst/>
            </a:prstGeom>
            <a:effectLst/>
          </p:spPr>
        </p:pic>
      </p:grpSp>
      <p:grpSp>
        <p:nvGrpSpPr>
          <p:cNvPr id="465" name="进程（线程）的调度方式"/>
          <p:cNvGrpSpPr/>
          <p:nvPr/>
        </p:nvGrpSpPr>
        <p:grpSpPr>
          <a:xfrm>
            <a:off x="11173607" y="8648304"/>
            <a:ext cx="7251701" cy="1143001"/>
            <a:chOff x="0" y="0"/>
            <a:chExt cx="7251700" cy="1143000"/>
          </a:xfrm>
        </p:grpSpPr>
        <p:sp>
          <p:nvSpPr>
            <p:cNvPr id="464" name="进程（线程）的调度方式"/>
            <p:cNvSpPr/>
            <p:nvPr/>
          </p:nvSpPr>
          <p:spPr>
            <a:xfrm>
              <a:off x="38100" y="38100"/>
              <a:ext cx="717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进程（线程）的调度方式</a:t>
              </a:r>
            </a:p>
          </p:txBody>
        </p:sp>
        <p:pic>
          <p:nvPicPr>
            <p:cNvPr id="463" name="进程（线程）的调度方式" descr="进程（线程）的调度方式"/>
            <p:cNvPicPr>
              <a:picLocks/>
            </p:cNvPicPr>
            <p:nvPr/>
          </p:nvPicPr>
          <p:blipFill>
            <a:blip r:embed="rId7">
              <a:extLst/>
            </a:blip>
            <a:stretch>
              <a:fillRect/>
            </a:stretch>
          </p:blipFill>
          <p:spPr>
            <a:xfrm>
              <a:off x="0" y="-1"/>
              <a:ext cx="7251701" cy="1143001"/>
            </a:xfrm>
            <a:prstGeom prst="rect">
              <a:avLst/>
            </a:prstGeom>
            <a:effectLst/>
          </p:spPr>
        </p:pic>
      </p:grpSp>
      <p:sp>
        <p:nvSpPr>
          <p:cNvPr id="466" name="箭头"/>
          <p:cNvSpPr/>
          <p:nvPr/>
        </p:nvSpPr>
        <p:spPr>
          <a:xfrm>
            <a:off x="9093200" y="6780728"/>
            <a:ext cx="1270000" cy="1270001"/>
          </a:xfrm>
          <a:prstGeom prst="rightArrow">
            <a:avLst>
              <a:gd name="adj1" fmla="val 32000"/>
              <a:gd name="adj2" fmla="val 64000"/>
            </a:avLst>
          </a:prstGeom>
          <a:blipFill>
            <a:blip r:embed="rId8"/>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67"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Tree>
    <p:extLst>
      <p:ext uri="{BB962C8B-B14F-4D97-AF65-F5344CB8AC3E}">
        <p14:creationId xmlns:p14="http://schemas.microsoft.com/office/powerpoint/2010/main" val="123503549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47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73" name="多处理器系统的…"/>
          <p:cNvSpPr/>
          <p:nvPr/>
        </p:nvSpPr>
        <p:spPr>
          <a:xfrm>
            <a:off x="398351" y="711430"/>
            <a:ext cx="5946207" cy="1718407"/>
          </a:xfrm>
          <a:prstGeom prst="roundRect">
            <a:avLst>
              <a:gd name="adj" fmla="val 11086"/>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sz="4800" b="1">
                <a:solidFill>
                  <a:srgbClr val="FFFFFF"/>
                </a:solidFill>
                <a:latin typeface="Helvetica"/>
                <a:ea typeface="Helvetica"/>
                <a:cs typeface="Helvetica"/>
                <a:sym typeface="Helvetica"/>
              </a:defRPr>
            </a:pPr>
            <a:r>
              <a:t>多处理器系统的</a:t>
            </a:r>
          </a:p>
          <a:p>
            <a:pPr>
              <a:lnSpc>
                <a:spcPct val="90000"/>
              </a:lnSpc>
              <a:defRPr sz="4800" b="1">
                <a:solidFill>
                  <a:srgbClr val="FFFFFF"/>
                </a:solidFill>
                <a:latin typeface="Helvetica"/>
                <a:ea typeface="Helvetica"/>
                <a:cs typeface="Helvetica"/>
                <a:sym typeface="Helvetica"/>
              </a:defRPr>
            </a:pPr>
            <a:r>
              <a:t>进程分配方式</a:t>
            </a:r>
          </a:p>
        </p:txBody>
      </p:sp>
      <p:sp>
        <p:nvSpPr>
          <p:cNvPr id="474" name="多处理器系统"/>
          <p:cNvSpPr/>
          <p:nvPr/>
        </p:nvSpPr>
        <p:spPr>
          <a:xfrm>
            <a:off x="822750" y="5762068"/>
            <a:ext cx="2847821" cy="2191863"/>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475" name="对称"/>
          <p:cNvSpPr/>
          <p:nvPr/>
        </p:nvSpPr>
        <p:spPr>
          <a:xfrm>
            <a:off x="5835598" y="5141615"/>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476" name="非对称"/>
          <p:cNvSpPr/>
          <p:nvPr/>
        </p:nvSpPr>
        <p:spPr>
          <a:xfrm>
            <a:off x="5835598" y="7304384"/>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a:t>
            </a:r>
          </a:p>
        </p:txBody>
      </p:sp>
      <p:pic>
        <p:nvPicPr>
          <p:cNvPr id="477" name="线条" descr="线条"/>
          <p:cNvPicPr>
            <a:picLocks/>
          </p:cNvPicPr>
          <p:nvPr/>
        </p:nvPicPr>
        <p:blipFill>
          <a:blip r:embed="rId4">
            <a:extLst/>
          </a:blip>
          <a:stretch>
            <a:fillRect/>
          </a:stretch>
        </p:blipFill>
        <p:spPr>
          <a:xfrm rot="18900000">
            <a:off x="3832779" y="5954851"/>
            <a:ext cx="1872252" cy="352235"/>
          </a:xfrm>
          <a:prstGeom prst="rect">
            <a:avLst/>
          </a:prstGeom>
        </p:spPr>
      </p:pic>
      <p:pic>
        <p:nvPicPr>
          <p:cNvPr id="479" name="线条" descr="线条"/>
          <p:cNvPicPr>
            <a:picLocks/>
          </p:cNvPicPr>
          <p:nvPr/>
        </p:nvPicPr>
        <p:blipFill>
          <a:blip r:embed="rId5">
            <a:extLst/>
          </a:blip>
          <a:stretch>
            <a:fillRect/>
          </a:stretch>
        </p:blipFill>
        <p:spPr>
          <a:xfrm rot="2700000">
            <a:off x="3842288" y="7431537"/>
            <a:ext cx="1809737" cy="352235"/>
          </a:xfrm>
          <a:prstGeom prst="rect">
            <a:avLst/>
          </a:prstGeom>
        </p:spPr>
      </p:pic>
      <p:sp>
        <p:nvSpPr>
          <p:cNvPr id="481" name="有各自不同的进程分配方式"/>
          <p:cNvSpPr/>
          <p:nvPr/>
        </p:nvSpPr>
        <p:spPr>
          <a:xfrm>
            <a:off x="12058649" y="6362700"/>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有各自不同的进程分配方式</a:t>
            </a:r>
          </a:p>
        </p:txBody>
      </p:sp>
      <p:pic>
        <p:nvPicPr>
          <p:cNvPr id="482" name="线条" descr="线条"/>
          <p:cNvPicPr>
            <a:picLocks/>
          </p:cNvPicPr>
          <p:nvPr/>
        </p:nvPicPr>
        <p:blipFill>
          <a:blip r:embed="rId6">
            <a:extLst/>
          </a:blip>
          <a:stretch>
            <a:fillRect/>
          </a:stretch>
        </p:blipFill>
        <p:spPr>
          <a:xfrm rot="2572251">
            <a:off x="10445545" y="5986032"/>
            <a:ext cx="1463511" cy="352235"/>
          </a:xfrm>
          <a:prstGeom prst="rect">
            <a:avLst/>
          </a:prstGeom>
        </p:spPr>
      </p:pic>
      <p:pic>
        <p:nvPicPr>
          <p:cNvPr id="484" name="线条" descr="线条"/>
          <p:cNvPicPr>
            <a:picLocks/>
          </p:cNvPicPr>
          <p:nvPr/>
        </p:nvPicPr>
        <p:blipFill>
          <a:blip r:embed="rId7">
            <a:extLst/>
          </a:blip>
          <a:stretch>
            <a:fillRect/>
          </a:stretch>
        </p:blipFill>
        <p:spPr>
          <a:xfrm rot="18900000">
            <a:off x="10470472" y="7569730"/>
            <a:ext cx="1413368" cy="352234"/>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15"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spTree>
    <p:extLst>
      <p:ext uri="{BB962C8B-B14F-4D97-AF65-F5344CB8AC3E}">
        <p14:creationId xmlns:p14="http://schemas.microsoft.com/office/powerpoint/2010/main" val="17539607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489"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490" name="对称系统分配方式"/>
          <p:cNvSpPr/>
          <p:nvPr/>
        </p:nvSpPr>
        <p:spPr>
          <a:xfrm>
            <a:off x="905085" y="866856"/>
            <a:ext cx="589918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对称系统分配方式</a:t>
            </a:r>
          </a:p>
        </p:txBody>
      </p:sp>
      <p:grpSp>
        <p:nvGrpSpPr>
          <p:cNvPr id="493" name="静态分配"/>
          <p:cNvGrpSpPr/>
          <p:nvPr/>
        </p:nvGrpSpPr>
        <p:grpSpPr>
          <a:xfrm>
            <a:off x="867917" y="4051048"/>
            <a:ext cx="2806701" cy="1143001"/>
            <a:chOff x="0" y="0"/>
            <a:chExt cx="2806700" cy="1143000"/>
          </a:xfrm>
        </p:grpSpPr>
        <p:sp>
          <p:nvSpPr>
            <p:cNvPr id="492" name="静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静态分配</a:t>
              </a:r>
            </a:p>
          </p:txBody>
        </p:sp>
        <p:pic>
          <p:nvPicPr>
            <p:cNvPr id="491" name="静态分配" descr="静态分配"/>
            <p:cNvPicPr>
              <a:picLocks/>
            </p:cNvPicPr>
            <p:nvPr/>
          </p:nvPicPr>
          <p:blipFill>
            <a:blip r:embed="rId4">
              <a:extLst/>
            </a:blip>
            <a:stretch>
              <a:fillRect/>
            </a:stretch>
          </p:blipFill>
          <p:spPr>
            <a:xfrm>
              <a:off x="-1" y="-1"/>
              <a:ext cx="2806702" cy="1143001"/>
            </a:xfrm>
            <a:prstGeom prst="rect">
              <a:avLst/>
            </a:prstGeom>
            <a:effectLst/>
          </p:spPr>
        </p:pic>
      </p:grpSp>
      <p:grpSp>
        <p:nvGrpSpPr>
          <p:cNvPr id="496" name="动态分配"/>
          <p:cNvGrpSpPr/>
          <p:nvPr/>
        </p:nvGrpSpPr>
        <p:grpSpPr>
          <a:xfrm>
            <a:off x="866985" y="9951366"/>
            <a:ext cx="2806701" cy="1143001"/>
            <a:chOff x="0" y="0"/>
            <a:chExt cx="2806700" cy="1143000"/>
          </a:xfrm>
        </p:grpSpPr>
        <p:sp>
          <p:nvSpPr>
            <p:cNvPr id="495" name="动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动态分配</a:t>
              </a:r>
            </a:p>
          </p:txBody>
        </p:sp>
        <p:pic>
          <p:nvPicPr>
            <p:cNvPr id="494" name="动态分配" descr="动态分配"/>
            <p:cNvPicPr>
              <a:picLocks/>
            </p:cNvPicPr>
            <p:nvPr/>
          </p:nvPicPr>
          <p:blipFill>
            <a:blip r:embed="rId4">
              <a:extLst/>
            </a:blip>
            <a:stretch>
              <a:fillRect/>
            </a:stretch>
          </p:blipFill>
          <p:spPr>
            <a:xfrm>
              <a:off x="-1" y="-1"/>
              <a:ext cx="2806702" cy="1143001"/>
            </a:xfrm>
            <a:prstGeom prst="rect">
              <a:avLst/>
            </a:prstGeom>
            <a:effectLst/>
          </p:spPr>
        </p:pic>
      </p:gr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13" name="3.5.2 二、多处理器系统中的进程分配方式"/>
          <p:cNvSpPr/>
          <p:nvPr/>
        </p:nvSpPr>
        <p:spPr>
          <a:xfrm>
            <a:off x="33917" y="130252"/>
            <a:ext cx="610423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dirty="0">
                <a:solidFill>
                  <a:schemeClr val="bg1">
                    <a:lumMod val="75000"/>
                  </a:schemeClr>
                </a:solidFill>
                <a:latin typeface="SimSun" charset="-122"/>
                <a:ea typeface="SimSun" charset="-122"/>
                <a:cs typeface="SimSun" charset="-122"/>
              </a:rPr>
              <a:t>3.5.2.1</a:t>
            </a:r>
            <a:r>
              <a:rPr lang="zh-CN" altLang="en-US" sz="2400" dirty="0">
                <a:solidFill>
                  <a:schemeClr val="bg1">
                    <a:lumMod val="75000"/>
                  </a:schemeClr>
                </a:solidFill>
                <a:latin typeface="SimSun" charset="-122"/>
                <a:ea typeface="SimSun" charset="-122"/>
                <a:cs typeface="SimSun" charset="-122"/>
              </a:rPr>
              <a:t>对称多处理器系统中的进程分配方式</a:t>
            </a:r>
            <a:endParaRPr sz="2400"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3096642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50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506" name="静态分配"/>
          <p:cNvGrpSpPr/>
          <p:nvPr/>
        </p:nvGrpSpPr>
        <p:grpSpPr>
          <a:xfrm>
            <a:off x="867917" y="4051048"/>
            <a:ext cx="2806701" cy="1143001"/>
            <a:chOff x="0" y="0"/>
            <a:chExt cx="2806700" cy="1143000"/>
          </a:xfrm>
        </p:grpSpPr>
        <p:sp>
          <p:nvSpPr>
            <p:cNvPr id="505" name="静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静态分配</a:t>
              </a:r>
            </a:p>
          </p:txBody>
        </p:sp>
        <p:pic>
          <p:nvPicPr>
            <p:cNvPr id="504" name="静态分配" descr="静态分配"/>
            <p:cNvPicPr>
              <a:picLocks/>
            </p:cNvPicPr>
            <p:nvPr/>
          </p:nvPicPr>
          <p:blipFill>
            <a:blip r:embed="rId3">
              <a:extLst/>
            </a:blip>
            <a:stretch>
              <a:fillRect/>
            </a:stretch>
          </p:blipFill>
          <p:spPr>
            <a:xfrm>
              <a:off x="-1" y="-1"/>
              <a:ext cx="2806702" cy="1143001"/>
            </a:xfrm>
            <a:prstGeom prst="rect">
              <a:avLst/>
            </a:prstGeom>
            <a:effectLst/>
          </p:spPr>
        </p:pic>
      </p:grpSp>
      <p:grpSp>
        <p:nvGrpSpPr>
          <p:cNvPr id="509" name="动态分配"/>
          <p:cNvGrpSpPr/>
          <p:nvPr/>
        </p:nvGrpSpPr>
        <p:grpSpPr>
          <a:xfrm>
            <a:off x="866985" y="9951366"/>
            <a:ext cx="2806701" cy="1143001"/>
            <a:chOff x="0" y="0"/>
            <a:chExt cx="2806700" cy="1143000"/>
          </a:xfrm>
        </p:grpSpPr>
        <p:sp>
          <p:nvSpPr>
            <p:cNvPr id="508" name="动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动态分配</a:t>
              </a:r>
            </a:p>
          </p:txBody>
        </p:sp>
        <p:pic>
          <p:nvPicPr>
            <p:cNvPr id="507" name="动态分配" descr="动态分配"/>
            <p:cNvPicPr>
              <a:picLocks/>
            </p:cNvPicPr>
            <p:nvPr/>
          </p:nvPicPr>
          <p:blipFill>
            <a:blip r:embed="rId3">
              <a:extLst/>
            </a:blip>
            <a:stretch>
              <a:fillRect/>
            </a:stretch>
          </p:blipFill>
          <p:spPr>
            <a:xfrm>
              <a:off x="-1" y="-1"/>
              <a:ext cx="2806702" cy="1143001"/>
            </a:xfrm>
            <a:prstGeom prst="rect">
              <a:avLst/>
            </a:prstGeom>
            <a:effectLst/>
          </p:spPr>
        </p:pic>
      </p:grpSp>
      <p:sp>
        <p:nvSpPr>
          <p:cNvPr id="510" name="CPU1"/>
          <p:cNvSpPr/>
          <p:nvPr/>
        </p:nvSpPr>
        <p:spPr>
          <a:xfrm>
            <a:off x="4843891" y="270554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511" name="cpu1就绪队列"/>
          <p:cNvSpPr/>
          <p:nvPr/>
        </p:nvSpPr>
        <p:spPr>
          <a:xfrm>
            <a:off x="10142603" y="2048748"/>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cpu1就绪队列</a:t>
            </a:r>
          </a:p>
        </p:txBody>
      </p:sp>
      <p:sp>
        <p:nvSpPr>
          <p:cNvPr id="512" name="矩形"/>
          <p:cNvSpPr/>
          <p:nvPr/>
        </p:nvSpPr>
        <p:spPr>
          <a:xfrm>
            <a:off x="9171695"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3" name="矩形"/>
          <p:cNvSpPr/>
          <p:nvPr/>
        </p:nvSpPr>
        <p:spPr>
          <a:xfrm>
            <a:off x="10270409"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4" name="矩形"/>
          <p:cNvSpPr/>
          <p:nvPr/>
        </p:nvSpPr>
        <p:spPr>
          <a:xfrm>
            <a:off x="11332913"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5" name="矩形"/>
          <p:cNvSpPr/>
          <p:nvPr/>
        </p:nvSpPr>
        <p:spPr>
          <a:xfrm>
            <a:off x="12413522" y="2903123"/>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6" name="矩形"/>
          <p:cNvSpPr/>
          <p:nvPr/>
        </p:nvSpPr>
        <p:spPr>
          <a:xfrm>
            <a:off x="13494131"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7" name="矩形"/>
          <p:cNvSpPr/>
          <p:nvPr/>
        </p:nvSpPr>
        <p:spPr>
          <a:xfrm>
            <a:off x="9171695"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8" name="矩形"/>
          <p:cNvSpPr/>
          <p:nvPr/>
        </p:nvSpPr>
        <p:spPr>
          <a:xfrm>
            <a:off x="10270409"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19" name="矩形"/>
          <p:cNvSpPr/>
          <p:nvPr/>
        </p:nvSpPr>
        <p:spPr>
          <a:xfrm>
            <a:off x="11332913"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20" name="矩形"/>
          <p:cNvSpPr/>
          <p:nvPr/>
        </p:nvSpPr>
        <p:spPr>
          <a:xfrm>
            <a:off x="12413522" y="5369305"/>
            <a:ext cx="784622"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21" name="矩形"/>
          <p:cNvSpPr/>
          <p:nvPr/>
        </p:nvSpPr>
        <p:spPr>
          <a:xfrm>
            <a:off x="13494131"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29" name="连接线"/>
          <p:cNvSpPr/>
          <p:nvPr/>
        </p:nvSpPr>
        <p:spPr>
          <a:xfrm>
            <a:off x="6825022" y="2200161"/>
            <a:ext cx="2663336" cy="1249025"/>
          </a:xfrm>
          <a:custGeom>
            <a:avLst/>
            <a:gdLst/>
            <a:ahLst/>
            <a:cxnLst>
              <a:cxn ang="0">
                <a:pos x="wd2" y="hd2"/>
              </a:cxn>
              <a:cxn ang="5400000">
                <a:pos x="wd2" y="hd2"/>
              </a:cxn>
              <a:cxn ang="10800000">
                <a:pos x="wd2" y="hd2"/>
              </a:cxn>
              <a:cxn ang="16200000">
                <a:pos x="wd2" y="hd2"/>
              </a:cxn>
            </a:cxnLst>
            <a:rect l="0" t="0" r="r" b="b"/>
            <a:pathLst>
              <a:path w="21600" h="16856" extrusionOk="0">
                <a:moveTo>
                  <a:pt x="0" y="16856"/>
                </a:moveTo>
                <a:cubicBezTo>
                  <a:pt x="5936" y="-1185"/>
                  <a:pt x="13136" y="-4744"/>
                  <a:pt x="21600" y="6178"/>
                </a:cubicBezTo>
              </a:path>
            </a:pathLst>
          </a:custGeom>
          <a:ln w="50800">
            <a:solidFill>
              <a:srgbClr val="1A931F"/>
            </a:solidFill>
            <a:miter lim="400000"/>
            <a:headEnd type="triangle"/>
          </a:ln>
        </p:spPr>
        <p:txBody>
          <a:bodyPr/>
          <a:lstStyle/>
          <a:p>
            <a:endParaRPr/>
          </a:p>
        </p:txBody>
      </p:sp>
      <p:sp>
        <p:nvSpPr>
          <p:cNvPr id="523" name="cpu2就绪队列"/>
          <p:cNvSpPr/>
          <p:nvPr/>
        </p:nvSpPr>
        <p:spPr>
          <a:xfrm>
            <a:off x="10142603" y="4462117"/>
            <a:ext cx="3855245"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cpu2就绪队列</a:t>
            </a:r>
          </a:p>
        </p:txBody>
      </p:sp>
      <p:sp>
        <p:nvSpPr>
          <p:cNvPr id="524" name="CPU2"/>
          <p:cNvSpPr/>
          <p:nvPr/>
        </p:nvSpPr>
        <p:spPr>
          <a:xfrm>
            <a:off x="4843891" y="514823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530" name="连接线"/>
          <p:cNvSpPr/>
          <p:nvPr/>
        </p:nvSpPr>
        <p:spPr>
          <a:xfrm>
            <a:off x="6764590" y="3777387"/>
            <a:ext cx="2599618" cy="1975710"/>
          </a:xfrm>
          <a:custGeom>
            <a:avLst/>
            <a:gdLst/>
            <a:ahLst/>
            <a:cxnLst>
              <a:cxn ang="0">
                <a:pos x="wd2" y="hd2"/>
              </a:cxn>
              <a:cxn ang="5400000">
                <a:pos x="wd2" y="hd2"/>
              </a:cxn>
              <a:cxn ang="10800000">
                <a:pos x="wd2" y="hd2"/>
              </a:cxn>
              <a:cxn ang="16200000">
                <a:pos x="wd2" y="hd2"/>
              </a:cxn>
            </a:cxnLst>
            <a:rect l="0" t="0" r="r" b="b"/>
            <a:pathLst>
              <a:path w="21600" h="20494" extrusionOk="0">
                <a:moveTo>
                  <a:pt x="0" y="20348"/>
                </a:moveTo>
                <a:cubicBezTo>
                  <a:pt x="13045" y="21600"/>
                  <a:pt x="20245" y="14817"/>
                  <a:pt x="21600" y="0"/>
                </a:cubicBezTo>
              </a:path>
            </a:pathLst>
          </a:custGeom>
          <a:ln w="50800">
            <a:solidFill>
              <a:srgbClr val="1A931F"/>
            </a:solidFill>
            <a:miter lim="400000"/>
            <a:headEnd type="triangle"/>
          </a:ln>
        </p:spPr>
        <p:txBody>
          <a:bodyPr/>
          <a:lstStyle/>
          <a:p>
            <a:endParaRPr/>
          </a:p>
        </p:txBody>
      </p:sp>
      <p:sp>
        <p:nvSpPr>
          <p:cNvPr id="527" name="❌"/>
          <p:cNvSpPr/>
          <p:nvPr/>
        </p:nvSpPr>
        <p:spPr>
          <a:xfrm>
            <a:off x="7700922" y="4961133"/>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a:t>
            </a:r>
          </a:p>
        </p:txBody>
      </p: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31"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sp>
        <p:nvSpPr>
          <p:cNvPr id="32" name="对称系统分配方式"/>
          <p:cNvSpPr/>
          <p:nvPr/>
        </p:nvSpPr>
        <p:spPr>
          <a:xfrm>
            <a:off x="905085" y="866856"/>
            <a:ext cx="5899189"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对称系统分配方式</a:t>
            </a:r>
          </a:p>
        </p:txBody>
      </p:sp>
    </p:spTree>
    <p:extLst>
      <p:ext uri="{BB962C8B-B14F-4D97-AF65-F5344CB8AC3E}">
        <p14:creationId xmlns:p14="http://schemas.microsoft.com/office/powerpoint/2010/main" val="195032292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53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539" name="静态分配"/>
          <p:cNvGrpSpPr/>
          <p:nvPr/>
        </p:nvGrpSpPr>
        <p:grpSpPr>
          <a:xfrm>
            <a:off x="867917" y="4051048"/>
            <a:ext cx="2806701" cy="1143001"/>
            <a:chOff x="0" y="0"/>
            <a:chExt cx="2806700" cy="1143000"/>
          </a:xfrm>
        </p:grpSpPr>
        <p:sp>
          <p:nvSpPr>
            <p:cNvPr id="538" name="静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静态分配</a:t>
              </a:r>
            </a:p>
          </p:txBody>
        </p:sp>
        <p:pic>
          <p:nvPicPr>
            <p:cNvPr id="537" name="静态分配" descr="静态分配"/>
            <p:cNvPicPr>
              <a:picLocks/>
            </p:cNvPicPr>
            <p:nvPr/>
          </p:nvPicPr>
          <p:blipFill>
            <a:blip r:embed="rId3">
              <a:extLst/>
            </a:blip>
            <a:stretch>
              <a:fillRect/>
            </a:stretch>
          </p:blipFill>
          <p:spPr>
            <a:xfrm>
              <a:off x="-1" y="-1"/>
              <a:ext cx="2806702" cy="1143001"/>
            </a:xfrm>
            <a:prstGeom prst="rect">
              <a:avLst/>
            </a:prstGeom>
            <a:effectLst/>
          </p:spPr>
        </p:pic>
      </p:grpSp>
      <p:grpSp>
        <p:nvGrpSpPr>
          <p:cNvPr id="542" name="动态分配"/>
          <p:cNvGrpSpPr/>
          <p:nvPr/>
        </p:nvGrpSpPr>
        <p:grpSpPr>
          <a:xfrm>
            <a:off x="866985" y="9951366"/>
            <a:ext cx="2806701" cy="1143001"/>
            <a:chOff x="0" y="0"/>
            <a:chExt cx="2806700" cy="1143000"/>
          </a:xfrm>
        </p:grpSpPr>
        <p:sp>
          <p:nvSpPr>
            <p:cNvPr id="541" name="动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动态分配</a:t>
              </a:r>
            </a:p>
          </p:txBody>
        </p:sp>
        <p:pic>
          <p:nvPicPr>
            <p:cNvPr id="540" name="动态分配" descr="动态分配"/>
            <p:cNvPicPr>
              <a:picLocks/>
            </p:cNvPicPr>
            <p:nvPr/>
          </p:nvPicPr>
          <p:blipFill>
            <a:blip r:embed="rId3">
              <a:extLst/>
            </a:blip>
            <a:stretch>
              <a:fillRect/>
            </a:stretch>
          </p:blipFill>
          <p:spPr>
            <a:xfrm>
              <a:off x="-1" y="-1"/>
              <a:ext cx="2806702" cy="1143001"/>
            </a:xfrm>
            <a:prstGeom prst="rect">
              <a:avLst/>
            </a:prstGeom>
            <a:effectLst/>
          </p:spPr>
        </p:pic>
      </p:grpSp>
      <p:sp>
        <p:nvSpPr>
          <p:cNvPr id="543" name="CPU1"/>
          <p:cNvSpPr/>
          <p:nvPr/>
        </p:nvSpPr>
        <p:spPr>
          <a:xfrm>
            <a:off x="4843891" y="270554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544" name="cpu1就绪队列"/>
          <p:cNvSpPr/>
          <p:nvPr/>
        </p:nvSpPr>
        <p:spPr>
          <a:xfrm>
            <a:off x="10142603" y="2048748"/>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cpu1就绪队列</a:t>
            </a:r>
          </a:p>
        </p:txBody>
      </p:sp>
      <p:sp>
        <p:nvSpPr>
          <p:cNvPr id="545" name="矩形"/>
          <p:cNvSpPr/>
          <p:nvPr/>
        </p:nvSpPr>
        <p:spPr>
          <a:xfrm>
            <a:off x="9171695"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46" name="矩形"/>
          <p:cNvSpPr/>
          <p:nvPr/>
        </p:nvSpPr>
        <p:spPr>
          <a:xfrm>
            <a:off x="10270409"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47" name="矩形"/>
          <p:cNvSpPr/>
          <p:nvPr/>
        </p:nvSpPr>
        <p:spPr>
          <a:xfrm>
            <a:off x="11332913"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48" name="矩形"/>
          <p:cNvSpPr/>
          <p:nvPr/>
        </p:nvSpPr>
        <p:spPr>
          <a:xfrm>
            <a:off x="12413522" y="2903123"/>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49" name="矩形"/>
          <p:cNvSpPr/>
          <p:nvPr/>
        </p:nvSpPr>
        <p:spPr>
          <a:xfrm>
            <a:off x="13494131"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50" name="矩形"/>
          <p:cNvSpPr/>
          <p:nvPr/>
        </p:nvSpPr>
        <p:spPr>
          <a:xfrm>
            <a:off x="9171695"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51" name="矩形"/>
          <p:cNvSpPr/>
          <p:nvPr/>
        </p:nvSpPr>
        <p:spPr>
          <a:xfrm>
            <a:off x="10270409"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52" name="矩形"/>
          <p:cNvSpPr/>
          <p:nvPr/>
        </p:nvSpPr>
        <p:spPr>
          <a:xfrm>
            <a:off x="11332913"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53" name="矩形"/>
          <p:cNvSpPr/>
          <p:nvPr/>
        </p:nvSpPr>
        <p:spPr>
          <a:xfrm>
            <a:off x="12413522" y="5369305"/>
            <a:ext cx="784622"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54" name="矩形"/>
          <p:cNvSpPr/>
          <p:nvPr/>
        </p:nvSpPr>
        <p:spPr>
          <a:xfrm>
            <a:off x="13494131"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63" name="连接线"/>
          <p:cNvSpPr/>
          <p:nvPr/>
        </p:nvSpPr>
        <p:spPr>
          <a:xfrm>
            <a:off x="6825022" y="2200161"/>
            <a:ext cx="2663336" cy="1249025"/>
          </a:xfrm>
          <a:custGeom>
            <a:avLst/>
            <a:gdLst/>
            <a:ahLst/>
            <a:cxnLst>
              <a:cxn ang="0">
                <a:pos x="wd2" y="hd2"/>
              </a:cxn>
              <a:cxn ang="5400000">
                <a:pos x="wd2" y="hd2"/>
              </a:cxn>
              <a:cxn ang="10800000">
                <a:pos x="wd2" y="hd2"/>
              </a:cxn>
              <a:cxn ang="16200000">
                <a:pos x="wd2" y="hd2"/>
              </a:cxn>
            </a:cxnLst>
            <a:rect l="0" t="0" r="r" b="b"/>
            <a:pathLst>
              <a:path w="21600" h="16856" extrusionOk="0">
                <a:moveTo>
                  <a:pt x="0" y="16856"/>
                </a:moveTo>
                <a:cubicBezTo>
                  <a:pt x="5936" y="-1185"/>
                  <a:pt x="13136" y="-4744"/>
                  <a:pt x="21600" y="6178"/>
                </a:cubicBezTo>
              </a:path>
            </a:pathLst>
          </a:custGeom>
          <a:ln w="50800">
            <a:solidFill>
              <a:srgbClr val="1A931F"/>
            </a:solidFill>
            <a:miter lim="400000"/>
            <a:headEnd type="triangle"/>
          </a:ln>
        </p:spPr>
        <p:txBody>
          <a:bodyPr/>
          <a:lstStyle/>
          <a:p>
            <a:endParaRPr/>
          </a:p>
        </p:txBody>
      </p:sp>
      <p:sp>
        <p:nvSpPr>
          <p:cNvPr id="556" name="cpu2就绪队列"/>
          <p:cNvSpPr/>
          <p:nvPr/>
        </p:nvSpPr>
        <p:spPr>
          <a:xfrm>
            <a:off x="10142603" y="4462117"/>
            <a:ext cx="3855245"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cpu2就绪队列</a:t>
            </a:r>
          </a:p>
        </p:txBody>
      </p:sp>
      <p:sp>
        <p:nvSpPr>
          <p:cNvPr id="557" name="CPU2"/>
          <p:cNvSpPr/>
          <p:nvPr/>
        </p:nvSpPr>
        <p:spPr>
          <a:xfrm>
            <a:off x="4843891" y="514823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564" name="连接线"/>
          <p:cNvSpPr/>
          <p:nvPr/>
        </p:nvSpPr>
        <p:spPr>
          <a:xfrm>
            <a:off x="6764590" y="3777387"/>
            <a:ext cx="2599618" cy="1975710"/>
          </a:xfrm>
          <a:custGeom>
            <a:avLst/>
            <a:gdLst/>
            <a:ahLst/>
            <a:cxnLst>
              <a:cxn ang="0">
                <a:pos x="wd2" y="hd2"/>
              </a:cxn>
              <a:cxn ang="5400000">
                <a:pos x="wd2" y="hd2"/>
              </a:cxn>
              <a:cxn ang="10800000">
                <a:pos x="wd2" y="hd2"/>
              </a:cxn>
              <a:cxn ang="16200000">
                <a:pos x="wd2" y="hd2"/>
              </a:cxn>
            </a:cxnLst>
            <a:rect l="0" t="0" r="r" b="b"/>
            <a:pathLst>
              <a:path w="21600" h="20494" extrusionOk="0">
                <a:moveTo>
                  <a:pt x="0" y="20348"/>
                </a:moveTo>
                <a:cubicBezTo>
                  <a:pt x="13045" y="21600"/>
                  <a:pt x="20245" y="14817"/>
                  <a:pt x="21600" y="0"/>
                </a:cubicBezTo>
              </a:path>
            </a:pathLst>
          </a:custGeom>
          <a:ln w="50800">
            <a:solidFill>
              <a:srgbClr val="1A931F"/>
            </a:solidFill>
            <a:miter lim="400000"/>
            <a:headEnd type="triangle"/>
          </a:ln>
        </p:spPr>
        <p:txBody>
          <a:bodyPr/>
          <a:lstStyle/>
          <a:p>
            <a:endParaRPr/>
          </a:p>
        </p:txBody>
      </p:sp>
      <p:sp>
        <p:nvSpPr>
          <p:cNvPr id="560" name="❌"/>
          <p:cNvSpPr/>
          <p:nvPr/>
        </p:nvSpPr>
        <p:spPr>
          <a:xfrm>
            <a:off x="7700922" y="4961133"/>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a:t>
            </a:r>
          </a:p>
        </p:txBody>
      </p:sp>
      <p:sp>
        <p:nvSpPr>
          <p:cNvPr id="561" name="就绪队列的进程只能在与就绪队列对应的处理器上运行"/>
          <p:cNvSpPr/>
          <p:nvPr/>
        </p:nvSpPr>
        <p:spPr>
          <a:xfrm>
            <a:off x="15448026" y="3676398"/>
            <a:ext cx="8068056"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就绪队列的进程只能在与就绪队列对应的处理器上运行</a:t>
            </a:r>
          </a:p>
        </p:txBody>
      </p: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32"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sp>
        <p:nvSpPr>
          <p:cNvPr id="33" name="对称系统分配方式"/>
          <p:cNvSpPr/>
          <p:nvPr/>
        </p:nvSpPr>
        <p:spPr>
          <a:xfrm>
            <a:off x="905085" y="866856"/>
            <a:ext cx="5899189"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对称系统分配方式</a:t>
            </a:r>
          </a:p>
        </p:txBody>
      </p:sp>
    </p:spTree>
    <p:extLst>
      <p:ext uri="{BB962C8B-B14F-4D97-AF65-F5344CB8AC3E}">
        <p14:creationId xmlns:p14="http://schemas.microsoft.com/office/powerpoint/2010/main" val="1325456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569"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573" name="静态分配"/>
          <p:cNvGrpSpPr/>
          <p:nvPr/>
        </p:nvGrpSpPr>
        <p:grpSpPr>
          <a:xfrm>
            <a:off x="867917" y="4051048"/>
            <a:ext cx="2806701" cy="1143001"/>
            <a:chOff x="0" y="0"/>
            <a:chExt cx="2806700" cy="1143000"/>
          </a:xfrm>
        </p:grpSpPr>
        <p:sp>
          <p:nvSpPr>
            <p:cNvPr id="572" name="静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静态分配</a:t>
              </a:r>
            </a:p>
          </p:txBody>
        </p:sp>
        <p:pic>
          <p:nvPicPr>
            <p:cNvPr id="571" name="静态分配" descr="静态分配"/>
            <p:cNvPicPr>
              <a:picLocks/>
            </p:cNvPicPr>
            <p:nvPr/>
          </p:nvPicPr>
          <p:blipFill>
            <a:blip r:embed="rId3">
              <a:extLst/>
            </a:blip>
            <a:stretch>
              <a:fillRect/>
            </a:stretch>
          </p:blipFill>
          <p:spPr>
            <a:xfrm>
              <a:off x="-1" y="-1"/>
              <a:ext cx="2806702" cy="1143001"/>
            </a:xfrm>
            <a:prstGeom prst="rect">
              <a:avLst/>
            </a:prstGeom>
            <a:effectLst/>
          </p:spPr>
        </p:pic>
      </p:grpSp>
      <p:grpSp>
        <p:nvGrpSpPr>
          <p:cNvPr id="576" name="动态分配"/>
          <p:cNvGrpSpPr/>
          <p:nvPr/>
        </p:nvGrpSpPr>
        <p:grpSpPr>
          <a:xfrm>
            <a:off x="866985" y="9951366"/>
            <a:ext cx="2806701" cy="1143001"/>
            <a:chOff x="0" y="0"/>
            <a:chExt cx="2806700" cy="1143000"/>
          </a:xfrm>
        </p:grpSpPr>
        <p:sp>
          <p:nvSpPr>
            <p:cNvPr id="575" name="动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动态分配</a:t>
              </a:r>
            </a:p>
          </p:txBody>
        </p:sp>
        <p:pic>
          <p:nvPicPr>
            <p:cNvPr id="574" name="动态分配" descr="动态分配"/>
            <p:cNvPicPr>
              <a:picLocks/>
            </p:cNvPicPr>
            <p:nvPr/>
          </p:nvPicPr>
          <p:blipFill>
            <a:blip r:embed="rId3">
              <a:extLst/>
            </a:blip>
            <a:stretch>
              <a:fillRect/>
            </a:stretch>
          </p:blipFill>
          <p:spPr>
            <a:xfrm>
              <a:off x="-1" y="-1"/>
              <a:ext cx="2806702" cy="1143001"/>
            </a:xfrm>
            <a:prstGeom prst="rect">
              <a:avLst/>
            </a:prstGeom>
            <a:effectLst/>
          </p:spPr>
        </p:pic>
      </p:grpSp>
      <p:sp>
        <p:nvSpPr>
          <p:cNvPr id="577" name="CPU1"/>
          <p:cNvSpPr/>
          <p:nvPr/>
        </p:nvSpPr>
        <p:spPr>
          <a:xfrm>
            <a:off x="4843891" y="270554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578" name="cpu1就绪队列"/>
          <p:cNvSpPr/>
          <p:nvPr/>
        </p:nvSpPr>
        <p:spPr>
          <a:xfrm>
            <a:off x="10142603" y="2048748"/>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cpu1就绪队列</a:t>
            </a:r>
          </a:p>
        </p:txBody>
      </p:sp>
      <p:sp>
        <p:nvSpPr>
          <p:cNvPr id="579" name="矩形"/>
          <p:cNvSpPr/>
          <p:nvPr/>
        </p:nvSpPr>
        <p:spPr>
          <a:xfrm>
            <a:off x="9171695"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0" name="矩形"/>
          <p:cNvSpPr/>
          <p:nvPr/>
        </p:nvSpPr>
        <p:spPr>
          <a:xfrm>
            <a:off x="10270409"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1" name="矩形"/>
          <p:cNvSpPr/>
          <p:nvPr/>
        </p:nvSpPr>
        <p:spPr>
          <a:xfrm>
            <a:off x="11332913"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2" name="矩形"/>
          <p:cNvSpPr/>
          <p:nvPr/>
        </p:nvSpPr>
        <p:spPr>
          <a:xfrm>
            <a:off x="12413522" y="2903123"/>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3" name="矩形"/>
          <p:cNvSpPr/>
          <p:nvPr/>
        </p:nvSpPr>
        <p:spPr>
          <a:xfrm>
            <a:off x="13494131"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4" name="矩形"/>
          <p:cNvSpPr/>
          <p:nvPr/>
        </p:nvSpPr>
        <p:spPr>
          <a:xfrm>
            <a:off x="9171695"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5" name="矩形"/>
          <p:cNvSpPr/>
          <p:nvPr/>
        </p:nvSpPr>
        <p:spPr>
          <a:xfrm>
            <a:off x="10270409"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6" name="矩形"/>
          <p:cNvSpPr/>
          <p:nvPr/>
        </p:nvSpPr>
        <p:spPr>
          <a:xfrm>
            <a:off x="11332913"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7" name="矩形"/>
          <p:cNvSpPr/>
          <p:nvPr/>
        </p:nvSpPr>
        <p:spPr>
          <a:xfrm>
            <a:off x="12413522" y="5369305"/>
            <a:ext cx="784622"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88" name="矩形"/>
          <p:cNvSpPr/>
          <p:nvPr/>
        </p:nvSpPr>
        <p:spPr>
          <a:xfrm>
            <a:off x="13494131"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09" name="连接线"/>
          <p:cNvSpPr/>
          <p:nvPr/>
        </p:nvSpPr>
        <p:spPr>
          <a:xfrm>
            <a:off x="6825022" y="2200161"/>
            <a:ext cx="2663336" cy="1249025"/>
          </a:xfrm>
          <a:custGeom>
            <a:avLst/>
            <a:gdLst/>
            <a:ahLst/>
            <a:cxnLst>
              <a:cxn ang="0">
                <a:pos x="wd2" y="hd2"/>
              </a:cxn>
              <a:cxn ang="5400000">
                <a:pos x="wd2" y="hd2"/>
              </a:cxn>
              <a:cxn ang="10800000">
                <a:pos x="wd2" y="hd2"/>
              </a:cxn>
              <a:cxn ang="16200000">
                <a:pos x="wd2" y="hd2"/>
              </a:cxn>
            </a:cxnLst>
            <a:rect l="0" t="0" r="r" b="b"/>
            <a:pathLst>
              <a:path w="21600" h="16856" extrusionOk="0">
                <a:moveTo>
                  <a:pt x="0" y="16856"/>
                </a:moveTo>
                <a:cubicBezTo>
                  <a:pt x="5936" y="-1185"/>
                  <a:pt x="13136" y="-4744"/>
                  <a:pt x="21600" y="6178"/>
                </a:cubicBezTo>
              </a:path>
            </a:pathLst>
          </a:custGeom>
          <a:ln w="50800">
            <a:solidFill>
              <a:srgbClr val="1A931F"/>
            </a:solidFill>
            <a:miter lim="400000"/>
            <a:headEnd type="triangle"/>
          </a:ln>
        </p:spPr>
        <p:txBody>
          <a:bodyPr/>
          <a:lstStyle/>
          <a:p>
            <a:endParaRPr/>
          </a:p>
        </p:txBody>
      </p:sp>
      <p:sp>
        <p:nvSpPr>
          <p:cNvPr id="590" name="cpu2就绪队列"/>
          <p:cNvSpPr/>
          <p:nvPr/>
        </p:nvSpPr>
        <p:spPr>
          <a:xfrm>
            <a:off x="10142603" y="4462117"/>
            <a:ext cx="3855245"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cpu2就绪队列</a:t>
            </a:r>
          </a:p>
        </p:txBody>
      </p:sp>
      <p:sp>
        <p:nvSpPr>
          <p:cNvPr id="591" name="CPU2"/>
          <p:cNvSpPr/>
          <p:nvPr/>
        </p:nvSpPr>
        <p:spPr>
          <a:xfrm>
            <a:off x="4843891" y="514823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610" name="连接线"/>
          <p:cNvSpPr/>
          <p:nvPr/>
        </p:nvSpPr>
        <p:spPr>
          <a:xfrm>
            <a:off x="6764590" y="3777387"/>
            <a:ext cx="2599618" cy="1975710"/>
          </a:xfrm>
          <a:custGeom>
            <a:avLst/>
            <a:gdLst/>
            <a:ahLst/>
            <a:cxnLst>
              <a:cxn ang="0">
                <a:pos x="wd2" y="hd2"/>
              </a:cxn>
              <a:cxn ang="5400000">
                <a:pos x="wd2" y="hd2"/>
              </a:cxn>
              <a:cxn ang="10800000">
                <a:pos x="wd2" y="hd2"/>
              </a:cxn>
              <a:cxn ang="16200000">
                <a:pos x="wd2" y="hd2"/>
              </a:cxn>
            </a:cxnLst>
            <a:rect l="0" t="0" r="r" b="b"/>
            <a:pathLst>
              <a:path w="21600" h="20494" extrusionOk="0">
                <a:moveTo>
                  <a:pt x="0" y="20348"/>
                </a:moveTo>
                <a:cubicBezTo>
                  <a:pt x="13045" y="21600"/>
                  <a:pt x="20245" y="14817"/>
                  <a:pt x="21600" y="0"/>
                </a:cubicBezTo>
              </a:path>
            </a:pathLst>
          </a:custGeom>
          <a:ln w="50800">
            <a:solidFill>
              <a:srgbClr val="1A931F"/>
            </a:solidFill>
            <a:miter lim="400000"/>
            <a:headEnd type="triangle"/>
          </a:ln>
        </p:spPr>
        <p:txBody>
          <a:bodyPr/>
          <a:lstStyle/>
          <a:p>
            <a:endParaRPr/>
          </a:p>
        </p:txBody>
      </p:sp>
      <p:sp>
        <p:nvSpPr>
          <p:cNvPr id="594" name="❌"/>
          <p:cNvSpPr/>
          <p:nvPr/>
        </p:nvSpPr>
        <p:spPr>
          <a:xfrm>
            <a:off x="7700922" y="4961133"/>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a:t>
            </a:r>
          </a:p>
        </p:txBody>
      </p:sp>
      <p:sp>
        <p:nvSpPr>
          <p:cNvPr id="595" name="CPU1"/>
          <p:cNvSpPr/>
          <p:nvPr/>
        </p:nvSpPr>
        <p:spPr>
          <a:xfrm>
            <a:off x="4845644" y="841380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596" name="公共就绪队列"/>
          <p:cNvSpPr/>
          <p:nvPr/>
        </p:nvSpPr>
        <p:spPr>
          <a:xfrm>
            <a:off x="10141673" y="8734852"/>
            <a:ext cx="3855244"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公共就绪队列</a:t>
            </a:r>
          </a:p>
        </p:txBody>
      </p:sp>
      <p:sp>
        <p:nvSpPr>
          <p:cNvPr id="597" name="矩形"/>
          <p:cNvSpPr/>
          <p:nvPr/>
        </p:nvSpPr>
        <p:spPr>
          <a:xfrm>
            <a:off x="9170765" y="9589226"/>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98" name="矩形"/>
          <p:cNvSpPr/>
          <p:nvPr/>
        </p:nvSpPr>
        <p:spPr>
          <a:xfrm>
            <a:off x="10269479"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599" name="矩形"/>
          <p:cNvSpPr/>
          <p:nvPr/>
        </p:nvSpPr>
        <p:spPr>
          <a:xfrm>
            <a:off x="11331982"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00" name="矩形"/>
          <p:cNvSpPr/>
          <p:nvPr/>
        </p:nvSpPr>
        <p:spPr>
          <a:xfrm>
            <a:off x="12412591"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01" name="矩形"/>
          <p:cNvSpPr/>
          <p:nvPr/>
        </p:nvSpPr>
        <p:spPr>
          <a:xfrm>
            <a:off x="13493199"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11" name="连接线"/>
          <p:cNvSpPr/>
          <p:nvPr/>
        </p:nvSpPr>
        <p:spPr>
          <a:xfrm>
            <a:off x="6826776" y="8974628"/>
            <a:ext cx="2448923" cy="332529"/>
          </a:xfrm>
          <a:custGeom>
            <a:avLst/>
            <a:gdLst/>
            <a:ahLst/>
            <a:cxnLst>
              <a:cxn ang="0">
                <a:pos x="wd2" y="hd2"/>
              </a:cxn>
              <a:cxn ang="5400000">
                <a:pos x="wd2" y="hd2"/>
              </a:cxn>
              <a:cxn ang="10800000">
                <a:pos x="wd2" y="hd2"/>
              </a:cxn>
              <a:cxn ang="16200000">
                <a:pos x="wd2" y="hd2"/>
              </a:cxn>
            </a:cxnLst>
            <a:rect l="0" t="0" r="r" b="b"/>
            <a:pathLst>
              <a:path w="21600" h="16475" extrusionOk="0">
                <a:moveTo>
                  <a:pt x="0" y="9057"/>
                </a:moveTo>
                <a:cubicBezTo>
                  <a:pt x="7380" y="-5125"/>
                  <a:pt x="14580" y="-2652"/>
                  <a:pt x="21600" y="16475"/>
                </a:cubicBezTo>
              </a:path>
            </a:pathLst>
          </a:custGeom>
          <a:ln w="50800">
            <a:solidFill>
              <a:srgbClr val="1A931F"/>
            </a:solidFill>
            <a:miter lim="400000"/>
            <a:headEnd type="triangle"/>
          </a:ln>
        </p:spPr>
        <p:txBody>
          <a:bodyPr/>
          <a:lstStyle/>
          <a:p>
            <a:endParaRPr/>
          </a:p>
        </p:txBody>
      </p:sp>
      <p:sp>
        <p:nvSpPr>
          <p:cNvPr id="603" name="CPU2"/>
          <p:cNvSpPr/>
          <p:nvPr/>
        </p:nvSpPr>
        <p:spPr>
          <a:xfrm>
            <a:off x="4845644" y="1085649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612" name="连接线"/>
          <p:cNvSpPr/>
          <p:nvPr/>
        </p:nvSpPr>
        <p:spPr>
          <a:xfrm>
            <a:off x="6766344" y="10780369"/>
            <a:ext cx="2529240" cy="762268"/>
          </a:xfrm>
          <a:custGeom>
            <a:avLst/>
            <a:gdLst/>
            <a:ahLst/>
            <a:cxnLst>
              <a:cxn ang="0">
                <a:pos x="wd2" y="hd2"/>
              </a:cxn>
              <a:cxn ang="5400000">
                <a:pos x="wd2" y="hd2"/>
              </a:cxn>
              <a:cxn ang="10800000">
                <a:pos x="wd2" y="hd2"/>
              </a:cxn>
              <a:cxn ang="16200000">
                <a:pos x="wd2" y="hd2"/>
              </a:cxn>
            </a:cxnLst>
            <a:rect l="0" t="0" r="r" b="b"/>
            <a:pathLst>
              <a:path w="21600" h="18089" extrusionOk="0">
                <a:moveTo>
                  <a:pt x="0" y="15825"/>
                </a:moveTo>
                <a:cubicBezTo>
                  <a:pt x="7894" y="21600"/>
                  <a:pt x="15094" y="16325"/>
                  <a:pt x="21600" y="0"/>
                </a:cubicBezTo>
              </a:path>
            </a:pathLst>
          </a:custGeom>
          <a:ln w="50800">
            <a:solidFill>
              <a:srgbClr val="1A931F"/>
            </a:solidFill>
            <a:miter lim="400000"/>
            <a:headEnd type="triangle"/>
          </a:ln>
        </p:spPr>
        <p:txBody>
          <a:bodyPr/>
          <a:lstStyle/>
          <a:p>
            <a:endParaRPr/>
          </a:p>
        </p:txBody>
      </p:sp>
      <p:sp>
        <p:nvSpPr>
          <p:cNvPr id="607" name="就绪队列的进程只能在与就绪队列对应的处理器上运行"/>
          <p:cNvSpPr/>
          <p:nvPr/>
        </p:nvSpPr>
        <p:spPr>
          <a:xfrm>
            <a:off x="15448026" y="3676398"/>
            <a:ext cx="8068056"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就绪队列的进程只能在与就绪队列对应的处理器上运行</a:t>
            </a:r>
          </a:p>
        </p:txBody>
      </p:sp>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44"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sp>
        <p:nvSpPr>
          <p:cNvPr id="45" name="对称系统分配方式"/>
          <p:cNvSpPr/>
          <p:nvPr/>
        </p:nvSpPr>
        <p:spPr>
          <a:xfrm>
            <a:off x="905085" y="866856"/>
            <a:ext cx="5899189"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对称系统分配方式</a:t>
            </a:r>
          </a:p>
        </p:txBody>
      </p:sp>
    </p:spTree>
    <p:extLst>
      <p:ext uri="{BB962C8B-B14F-4D97-AF65-F5344CB8AC3E}">
        <p14:creationId xmlns:p14="http://schemas.microsoft.com/office/powerpoint/2010/main" val="118396535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17"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621" name="静态分配"/>
          <p:cNvGrpSpPr/>
          <p:nvPr/>
        </p:nvGrpSpPr>
        <p:grpSpPr>
          <a:xfrm>
            <a:off x="867917" y="4051048"/>
            <a:ext cx="2806701" cy="1143001"/>
            <a:chOff x="0" y="0"/>
            <a:chExt cx="2806700" cy="1143000"/>
          </a:xfrm>
        </p:grpSpPr>
        <p:sp>
          <p:nvSpPr>
            <p:cNvPr id="620" name="静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静态分配</a:t>
              </a:r>
            </a:p>
          </p:txBody>
        </p:sp>
        <p:pic>
          <p:nvPicPr>
            <p:cNvPr id="619" name="静态分配" descr="静态分配"/>
            <p:cNvPicPr>
              <a:picLocks/>
            </p:cNvPicPr>
            <p:nvPr/>
          </p:nvPicPr>
          <p:blipFill>
            <a:blip r:embed="rId3">
              <a:extLst/>
            </a:blip>
            <a:stretch>
              <a:fillRect/>
            </a:stretch>
          </p:blipFill>
          <p:spPr>
            <a:xfrm>
              <a:off x="-1" y="-1"/>
              <a:ext cx="2806702" cy="1143001"/>
            </a:xfrm>
            <a:prstGeom prst="rect">
              <a:avLst/>
            </a:prstGeom>
            <a:effectLst/>
          </p:spPr>
        </p:pic>
      </p:grpSp>
      <p:grpSp>
        <p:nvGrpSpPr>
          <p:cNvPr id="624" name="动态分配"/>
          <p:cNvGrpSpPr/>
          <p:nvPr/>
        </p:nvGrpSpPr>
        <p:grpSpPr>
          <a:xfrm>
            <a:off x="866985" y="9951366"/>
            <a:ext cx="2806701" cy="1143001"/>
            <a:chOff x="0" y="0"/>
            <a:chExt cx="2806700" cy="1143000"/>
          </a:xfrm>
        </p:grpSpPr>
        <p:sp>
          <p:nvSpPr>
            <p:cNvPr id="623" name="动态分配"/>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动态分配</a:t>
              </a:r>
            </a:p>
          </p:txBody>
        </p:sp>
        <p:pic>
          <p:nvPicPr>
            <p:cNvPr id="622" name="动态分配" descr="动态分配"/>
            <p:cNvPicPr>
              <a:picLocks/>
            </p:cNvPicPr>
            <p:nvPr/>
          </p:nvPicPr>
          <p:blipFill>
            <a:blip r:embed="rId3">
              <a:extLst/>
            </a:blip>
            <a:stretch>
              <a:fillRect/>
            </a:stretch>
          </p:blipFill>
          <p:spPr>
            <a:xfrm>
              <a:off x="-1" y="-1"/>
              <a:ext cx="2806702" cy="1143001"/>
            </a:xfrm>
            <a:prstGeom prst="rect">
              <a:avLst/>
            </a:prstGeom>
            <a:effectLst/>
          </p:spPr>
        </p:pic>
      </p:grpSp>
      <p:sp>
        <p:nvSpPr>
          <p:cNvPr id="625" name="CPU1"/>
          <p:cNvSpPr/>
          <p:nvPr/>
        </p:nvSpPr>
        <p:spPr>
          <a:xfrm>
            <a:off x="4843891" y="270554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626" name="cpu1就绪队列"/>
          <p:cNvSpPr/>
          <p:nvPr/>
        </p:nvSpPr>
        <p:spPr>
          <a:xfrm>
            <a:off x="10142603" y="2048748"/>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cpu1就绪队列</a:t>
            </a:r>
          </a:p>
        </p:txBody>
      </p:sp>
      <p:sp>
        <p:nvSpPr>
          <p:cNvPr id="627" name="矩形"/>
          <p:cNvSpPr/>
          <p:nvPr/>
        </p:nvSpPr>
        <p:spPr>
          <a:xfrm>
            <a:off x="9171695"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28" name="矩形"/>
          <p:cNvSpPr/>
          <p:nvPr/>
        </p:nvSpPr>
        <p:spPr>
          <a:xfrm>
            <a:off x="10270409"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29" name="矩形"/>
          <p:cNvSpPr/>
          <p:nvPr/>
        </p:nvSpPr>
        <p:spPr>
          <a:xfrm>
            <a:off x="11332913"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0" name="矩形"/>
          <p:cNvSpPr/>
          <p:nvPr/>
        </p:nvSpPr>
        <p:spPr>
          <a:xfrm>
            <a:off x="12413522" y="2903123"/>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1" name="矩形"/>
          <p:cNvSpPr/>
          <p:nvPr/>
        </p:nvSpPr>
        <p:spPr>
          <a:xfrm>
            <a:off x="13494131" y="2903123"/>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2" name="矩形"/>
          <p:cNvSpPr/>
          <p:nvPr/>
        </p:nvSpPr>
        <p:spPr>
          <a:xfrm>
            <a:off x="9171695"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3" name="矩形"/>
          <p:cNvSpPr/>
          <p:nvPr/>
        </p:nvSpPr>
        <p:spPr>
          <a:xfrm>
            <a:off x="10270409"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4" name="矩形"/>
          <p:cNvSpPr/>
          <p:nvPr/>
        </p:nvSpPr>
        <p:spPr>
          <a:xfrm>
            <a:off x="11332913"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5" name="矩形"/>
          <p:cNvSpPr/>
          <p:nvPr/>
        </p:nvSpPr>
        <p:spPr>
          <a:xfrm>
            <a:off x="12413522" y="5369305"/>
            <a:ext cx="784622"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36" name="矩形"/>
          <p:cNvSpPr/>
          <p:nvPr/>
        </p:nvSpPr>
        <p:spPr>
          <a:xfrm>
            <a:off x="13494131" y="5369305"/>
            <a:ext cx="784623" cy="827861"/>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58" name="连接线"/>
          <p:cNvSpPr/>
          <p:nvPr/>
        </p:nvSpPr>
        <p:spPr>
          <a:xfrm>
            <a:off x="6825022" y="2200161"/>
            <a:ext cx="2663336" cy="1249025"/>
          </a:xfrm>
          <a:custGeom>
            <a:avLst/>
            <a:gdLst/>
            <a:ahLst/>
            <a:cxnLst>
              <a:cxn ang="0">
                <a:pos x="wd2" y="hd2"/>
              </a:cxn>
              <a:cxn ang="5400000">
                <a:pos x="wd2" y="hd2"/>
              </a:cxn>
              <a:cxn ang="10800000">
                <a:pos x="wd2" y="hd2"/>
              </a:cxn>
              <a:cxn ang="16200000">
                <a:pos x="wd2" y="hd2"/>
              </a:cxn>
            </a:cxnLst>
            <a:rect l="0" t="0" r="r" b="b"/>
            <a:pathLst>
              <a:path w="21600" h="16856" extrusionOk="0">
                <a:moveTo>
                  <a:pt x="0" y="16856"/>
                </a:moveTo>
                <a:cubicBezTo>
                  <a:pt x="5936" y="-1185"/>
                  <a:pt x="13136" y="-4744"/>
                  <a:pt x="21600" y="6178"/>
                </a:cubicBezTo>
              </a:path>
            </a:pathLst>
          </a:custGeom>
          <a:ln w="50800">
            <a:solidFill>
              <a:srgbClr val="1A931F"/>
            </a:solidFill>
            <a:miter lim="400000"/>
            <a:headEnd type="triangle"/>
          </a:ln>
        </p:spPr>
        <p:txBody>
          <a:bodyPr/>
          <a:lstStyle/>
          <a:p>
            <a:endParaRPr/>
          </a:p>
        </p:txBody>
      </p:sp>
      <p:sp>
        <p:nvSpPr>
          <p:cNvPr id="638" name="cpu2就绪队列"/>
          <p:cNvSpPr/>
          <p:nvPr/>
        </p:nvSpPr>
        <p:spPr>
          <a:xfrm>
            <a:off x="10142603" y="4462117"/>
            <a:ext cx="3855245"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cpu2就绪队列</a:t>
            </a:r>
          </a:p>
        </p:txBody>
      </p:sp>
      <p:sp>
        <p:nvSpPr>
          <p:cNvPr id="639" name="CPU2"/>
          <p:cNvSpPr/>
          <p:nvPr/>
        </p:nvSpPr>
        <p:spPr>
          <a:xfrm>
            <a:off x="4843891" y="514823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659" name="连接线"/>
          <p:cNvSpPr/>
          <p:nvPr/>
        </p:nvSpPr>
        <p:spPr>
          <a:xfrm>
            <a:off x="6764590" y="3777387"/>
            <a:ext cx="2599618" cy="1975710"/>
          </a:xfrm>
          <a:custGeom>
            <a:avLst/>
            <a:gdLst/>
            <a:ahLst/>
            <a:cxnLst>
              <a:cxn ang="0">
                <a:pos x="wd2" y="hd2"/>
              </a:cxn>
              <a:cxn ang="5400000">
                <a:pos x="wd2" y="hd2"/>
              </a:cxn>
              <a:cxn ang="10800000">
                <a:pos x="wd2" y="hd2"/>
              </a:cxn>
              <a:cxn ang="16200000">
                <a:pos x="wd2" y="hd2"/>
              </a:cxn>
            </a:cxnLst>
            <a:rect l="0" t="0" r="r" b="b"/>
            <a:pathLst>
              <a:path w="21600" h="20494" extrusionOk="0">
                <a:moveTo>
                  <a:pt x="0" y="20348"/>
                </a:moveTo>
                <a:cubicBezTo>
                  <a:pt x="13045" y="21600"/>
                  <a:pt x="20245" y="14817"/>
                  <a:pt x="21600" y="0"/>
                </a:cubicBezTo>
              </a:path>
            </a:pathLst>
          </a:custGeom>
          <a:ln w="50800">
            <a:solidFill>
              <a:srgbClr val="1A931F"/>
            </a:solidFill>
            <a:miter lim="400000"/>
            <a:headEnd type="triangle"/>
          </a:ln>
        </p:spPr>
        <p:txBody>
          <a:bodyPr/>
          <a:lstStyle/>
          <a:p>
            <a:endParaRPr/>
          </a:p>
        </p:txBody>
      </p:sp>
      <p:sp>
        <p:nvSpPr>
          <p:cNvPr id="642" name="❌"/>
          <p:cNvSpPr/>
          <p:nvPr/>
        </p:nvSpPr>
        <p:spPr>
          <a:xfrm>
            <a:off x="7700922" y="4961133"/>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a:t>
            </a:r>
          </a:p>
        </p:txBody>
      </p:sp>
      <p:sp>
        <p:nvSpPr>
          <p:cNvPr id="643" name="CPU1"/>
          <p:cNvSpPr/>
          <p:nvPr/>
        </p:nvSpPr>
        <p:spPr>
          <a:xfrm>
            <a:off x="4845644" y="8413807"/>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644" name="公共就绪队列"/>
          <p:cNvSpPr/>
          <p:nvPr/>
        </p:nvSpPr>
        <p:spPr>
          <a:xfrm>
            <a:off x="10141673" y="8734852"/>
            <a:ext cx="3855244" cy="725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公共就绪队列</a:t>
            </a:r>
          </a:p>
        </p:txBody>
      </p:sp>
      <p:sp>
        <p:nvSpPr>
          <p:cNvPr id="645" name="矩形"/>
          <p:cNvSpPr/>
          <p:nvPr/>
        </p:nvSpPr>
        <p:spPr>
          <a:xfrm>
            <a:off x="9170765" y="9589226"/>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46" name="矩形"/>
          <p:cNvSpPr/>
          <p:nvPr/>
        </p:nvSpPr>
        <p:spPr>
          <a:xfrm>
            <a:off x="10269479"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47" name="矩形"/>
          <p:cNvSpPr/>
          <p:nvPr/>
        </p:nvSpPr>
        <p:spPr>
          <a:xfrm>
            <a:off x="11331982"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48" name="矩形"/>
          <p:cNvSpPr/>
          <p:nvPr/>
        </p:nvSpPr>
        <p:spPr>
          <a:xfrm>
            <a:off x="12412591"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49" name="矩形"/>
          <p:cNvSpPr/>
          <p:nvPr/>
        </p:nvSpPr>
        <p:spPr>
          <a:xfrm>
            <a:off x="13493199" y="9589226"/>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660" name="连接线"/>
          <p:cNvSpPr/>
          <p:nvPr/>
        </p:nvSpPr>
        <p:spPr>
          <a:xfrm>
            <a:off x="6826776" y="8974628"/>
            <a:ext cx="2448923" cy="332529"/>
          </a:xfrm>
          <a:custGeom>
            <a:avLst/>
            <a:gdLst/>
            <a:ahLst/>
            <a:cxnLst>
              <a:cxn ang="0">
                <a:pos x="wd2" y="hd2"/>
              </a:cxn>
              <a:cxn ang="5400000">
                <a:pos x="wd2" y="hd2"/>
              </a:cxn>
              <a:cxn ang="10800000">
                <a:pos x="wd2" y="hd2"/>
              </a:cxn>
              <a:cxn ang="16200000">
                <a:pos x="wd2" y="hd2"/>
              </a:cxn>
            </a:cxnLst>
            <a:rect l="0" t="0" r="r" b="b"/>
            <a:pathLst>
              <a:path w="21600" h="16475" extrusionOk="0">
                <a:moveTo>
                  <a:pt x="0" y="9057"/>
                </a:moveTo>
                <a:cubicBezTo>
                  <a:pt x="7380" y="-5125"/>
                  <a:pt x="14580" y="-2652"/>
                  <a:pt x="21600" y="16475"/>
                </a:cubicBezTo>
              </a:path>
            </a:pathLst>
          </a:custGeom>
          <a:ln w="50800">
            <a:solidFill>
              <a:srgbClr val="1A931F"/>
            </a:solidFill>
            <a:miter lim="400000"/>
            <a:headEnd type="triangle"/>
          </a:ln>
        </p:spPr>
        <p:txBody>
          <a:bodyPr/>
          <a:lstStyle/>
          <a:p>
            <a:endParaRPr/>
          </a:p>
        </p:txBody>
      </p:sp>
      <p:sp>
        <p:nvSpPr>
          <p:cNvPr id="651" name="CPU2"/>
          <p:cNvSpPr/>
          <p:nvPr/>
        </p:nvSpPr>
        <p:spPr>
          <a:xfrm>
            <a:off x="4845644" y="10856495"/>
            <a:ext cx="1751852"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661" name="连接线"/>
          <p:cNvSpPr/>
          <p:nvPr/>
        </p:nvSpPr>
        <p:spPr>
          <a:xfrm>
            <a:off x="6766344" y="10780369"/>
            <a:ext cx="2529240" cy="762268"/>
          </a:xfrm>
          <a:custGeom>
            <a:avLst/>
            <a:gdLst/>
            <a:ahLst/>
            <a:cxnLst>
              <a:cxn ang="0">
                <a:pos x="wd2" y="hd2"/>
              </a:cxn>
              <a:cxn ang="5400000">
                <a:pos x="wd2" y="hd2"/>
              </a:cxn>
              <a:cxn ang="10800000">
                <a:pos x="wd2" y="hd2"/>
              </a:cxn>
              <a:cxn ang="16200000">
                <a:pos x="wd2" y="hd2"/>
              </a:cxn>
            </a:cxnLst>
            <a:rect l="0" t="0" r="r" b="b"/>
            <a:pathLst>
              <a:path w="21600" h="18089" extrusionOk="0">
                <a:moveTo>
                  <a:pt x="0" y="15825"/>
                </a:moveTo>
                <a:cubicBezTo>
                  <a:pt x="7894" y="21600"/>
                  <a:pt x="15094" y="16325"/>
                  <a:pt x="21600" y="0"/>
                </a:cubicBezTo>
              </a:path>
            </a:pathLst>
          </a:custGeom>
          <a:ln w="50800">
            <a:solidFill>
              <a:srgbClr val="1A931F"/>
            </a:solidFill>
            <a:miter lim="400000"/>
            <a:headEnd type="triangle"/>
          </a:ln>
        </p:spPr>
        <p:txBody>
          <a:bodyPr/>
          <a:lstStyle/>
          <a:p>
            <a:endParaRPr/>
          </a:p>
        </p:txBody>
      </p:sp>
      <p:sp>
        <p:nvSpPr>
          <p:cNvPr id="655" name="进程随机地被分配到当时处于空闲状态的某一处理器上执行"/>
          <p:cNvSpPr/>
          <p:nvPr/>
        </p:nvSpPr>
        <p:spPr>
          <a:xfrm>
            <a:off x="15188683" y="9057006"/>
            <a:ext cx="858674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进程随机地被分配到当时处于空闲状态的某一处理器上执行</a:t>
            </a:r>
          </a:p>
        </p:txBody>
      </p:sp>
      <p:sp>
        <p:nvSpPr>
          <p:cNvPr id="656" name="就绪队列的进程只能在与就绪队列对应的处理器上运行"/>
          <p:cNvSpPr/>
          <p:nvPr/>
        </p:nvSpPr>
        <p:spPr>
          <a:xfrm>
            <a:off x="15448026" y="3676398"/>
            <a:ext cx="8068056"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就绪队列的进程只能在与就绪队列对应的处理器上运行</a:t>
            </a:r>
          </a:p>
        </p:txBody>
      </p:sp>
      <p:pic>
        <p:nvPicPr>
          <p:cNvPr id="44" name="图片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45" name="3.5.2 二、多处理器系统中的进程分配方式"/>
          <p:cNvSpPr/>
          <p:nvPr/>
        </p:nvSpPr>
        <p:spPr>
          <a:xfrm>
            <a:off x="33917" y="13025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3.5.2 二、多处理器系统中的进程分配方式</a:t>
            </a:r>
          </a:p>
        </p:txBody>
      </p:sp>
      <p:sp>
        <p:nvSpPr>
          <p:cNvPr id="46" name="对称系统分配方式"/>
          <p:cNvSpPr/>
          <p:nvPr/>
        </p:nvSpPr>
        <p:spPr>
          <a:xfrm>
            <a:off x="905085" y="866856"/>
            <a:ext cx="5899189"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对称系统分配方式</a:t>
            </a:r>
          </a:p>
        </p:txBody>
      </p:sp>
    </p:spTree>
    <p:extLst>
      <p:ext uri="{BB962C8B-B14F-4D97-AF65-F5344CB8AC3E}">
        <p14:creationId xmlns:p14="http://schemas.microsoft.com/office/powerpoint/2010/main" val="13748732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6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667" name="多处理器系统的…"/>
          <p:cNvSpPr/>
          <p:nvPr/>
        </p:nvSpPr>
        <p:spPr>
          <a:xfrm>
            <a:off x="697467" y="701647"/>
            <a:ext cx="5946207" cy="1718407"/>
          </a:xfrm>
          <a:prstGeom prst="roundRect">
            <a:avLst>
              <a:gd name="adj" fmla="val 1108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sz="4800" b="1">
                <a:solidFill>
                  <a:srgbClr val="FFFFFF"/>
                </a:solidFill>
                <a:latin typeface="Helvetica"/>
                <a:ea typeface="Helvetica"/>
                <a:cs typeface="Helvetica"/>
                <a:sym typeface="Helvetica"/>
              </a:defRPr>
            </a:pPr>
            <a:r>
              <a:t>多处理器系统的</a:t>
            </a:r>
          </a:p>
          <a:p>
            <a:pPr>
              <a:lnSpc>
                <a:spcPct val="90000"/>
              </a:lnSpc>
              <a:defRPr sz="4800" b="1">
                <a:solidFill>
                  <a:srgbClr val="FFFFFF"/>
                </a:solidFill>
                <a:latin typeface="Helvetica"/>
                <a:ea typeface="Helvetica"/>
                <a:cs typeface="Helvetica"/>
                <a:sym typeface="Helvetica"/>
              </a:defRPr>
            </a:pPr>
            <a:r>
              <a:t>进程分配方式</a:t>
            </a:r>
          </a:p>
        </p:txBody>
      </p:sp>
      <p:sp>
        <p:nvSpPr>
          <p:cNvPr id="668" name="多处理器系统"/>
          <p:cNvSpPr/>
          <p:nvPr/>
        </p:nvSpPr>
        <p:spPr>
          <a:xfrm>
            <a:off x="822750" y="5762068"/>
            <a:ext cx="2847821" cy="2191863"/>
          </a:xfrm>
          <a:prstGeom prst="roundRect">
            <a:avLst>
              <a:gd name="adj" fmla="val 869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669" name="对称"/>
          <p:cNvSpPr/>
          <p:nvPr/>
        </p:nvSpPr>
        <p:spPr>
          <a:xfrm>
            <a:off x="5835598" y="5141615"/>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670" name="非对称"/>
          <p:cNvSpPr/>
          <p:nvPr/>
        </p:nvSpPr>
        <p:spPr>
          <a:xfrm>
            <a:off x="5835598" y="7304384"/>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a:t>
            </a:r>
          </a:p>
        </p:txBody>
      </p:sp>
      <p:pic>
        <p:nvPicPr>
          <p:cNvPr id="671" name="线条" descr="线条"/>
          <p:cNvPicPr>
            <a:picLocks/>
          </p:cNvPicPr>
          <p:nvPr/>
        </p:nvPicPr>
        <p:blipFill>
          <a:blip r:embed="rId5">
            <a:extLst/>
          </a:blip>
          <a:stretch>
            <a:fillRect/>
          </a:stretch>
        </p:blipFill>
        <p:spPr>
          <a:xfrm rot="18900000">
            <a:off x="3832779" y="5954851"/>
            <a:ext cx="1872252" cy="352235"/>
          </a:xfrm>
          <a:prstGeom prst="rect">
            <a:avLst/>
          </a:prstGeom>
        </p:spPr>
      </p:pic>
      <p:pic>
        <p:nvPicPr>
          <p:cNvPr id="673" name="线条" descr="线条"/>
          <p:cNvPicPr>
            <a:picLocks/>
          </p:cNvPicPr>
          <p:nvPr/>
        </p:nvPicPr>
        <p:blipFill>
          <a:blip r:embed="rId6">
            <a:extLst/>
          </a:blip>
          <a:stretch>
            <a:fillRect/>
          </a:stretch>
        </p:blipFill>
        <p:spPr>
          <a:xfrm rot="2700000">
            <a:off x="3842288" y="7431537"/>
            <a:ext cx="1809737" cy="352235"/>
          </a:xfrm>
          <a:prstGeom prst="rect">
            <a:avLst/>
          </a:prstGeom>
        </p:spPr>
      </p:pic>
      <p:pic>
        <p:nvPicPr>
          <p:cNvPr id="675" name="线条" descr="线条"/>
          <p:cNvPicPr>
            <a:picLocks/>
          </p:cNvPicPr>
          <p:nvPr/>
        </p:nvPicPr>
        <p:blipFill>
          <a:blip r:embed="rId5">
            <a:extLst/>
          </a:blip>
          <a:stretch>
            <a:fillRect/>
          </a:stretch>
        </p:blipFill>
        <p:spPr>
          <a:xfrm rot="18900000">
            <a:off x="10426231" y="4684851"/>
            <a:ext cx="1872252" cy="352235"/>
          </a:xfrm>
          <a:prstGeom prst="rect">
            <a:avLst/>
          </a:prstGeom>
        </p:spPr>
      </p:pic>
      <p:pic>
        <p:nvPicPr>
          <p:cNvPr id="677" name="线条" descr="线条"/>
          <p:cNvPicPr>
            <a:picLocks/>
          </p:cNvPicPr>
          <p:nvPr/>
        </p:nvPicPr>
        <p:blipFill>
          <a:blip r:embed="rId6">
            <a:extLst/>
          </a:blip>
          <a:stretch>
            <a:fillRect/>
          </a:stretch>
        </p:blipFill>
        <p:spPr>
          <a:xfrm rot="2700000">
            <a:off x="10435740" y="6161537"/>
            <a:ext cx="1809737" cy="352235"/>
          </a:xfrm>
          <a:prstGeom prst="rect">
            <a:avLst/>
          </a:prstGeom>
        </p:spPr>
      </p:pic>
      <p:sp>
        <p:nvSpPr>
          <p:cNvPr id="679" name="静态分配"/>
          <p:cNvSpPr/>
          <p:nvPr/>
        </p:nvSpPr>
        <p:spPr>
          <a:xfrm>
            <a:off x="12429050" y="3465215"/>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静态分配</a:t>
            </a:r>
          </a:p>
        </p:txBody>
      </p:sp>
      <p:sp>
        <p:nvSpPr>
          <p:cNvPr id="680" name="动态分配"/>
          <p:cNvSpPr/>
          <p:nvPr/>
        </p:nvSpPr>
        <p:spPr>
          <a:xfrm>
            <a:off x="12429050" y="6117755"/>
            <a:ext cx="442842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动态分配</a:t>
            </a:r>
          </a:p>
        </p:txBody>
      </p:sp>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Tree>
    <p:extLst>
      <p:ext uri="{BB962C8B-B14F-4D97-AF65-F5344CB8AC3E}">
        <p14:creationId xmlns:p14="http://schemas.microsoft.com/office/powerpoint/2010/main" val="19060916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8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685" name="非对称系统分配方式"/>
          <p:cNvSpPr/>
          <p:nvPr/>
        </p:nvSpPr>
        <p:spPr>
          <a:xfrm>
            <a:off x="639858" y="879867"/>
            <a:ext cx="631101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非对称系统分配方式</a:t>
            </a:r>
          </a:p>
        </p:txBody>
      </p:sp>
      <p:grpSp>
        <p:nvGrpSpPr>
          <p:cNvPr id="688" name="主-从式操作系统"/>
          <p:cNvGrpSpPr/>
          <p:nvPr/>
        </p:nvGrpSpPr>
        <p:grpSpPr>
          <a:xfrm>
            <a:off x="1031151" y="2447879"/>
            <a:ext cx="4923156" cy="1143001"/>
            <a:chOff x="0" y="0"/>
            <a:chExt cx="4923154" cy="1143000"/>
          </a:xfrm>
        </p:grpSpPr>
        <p:sp>
          <p:nvSpPr>
            <p:cNvPr id="687" name="主-从式操作系统"/>
            <p:cNvSpPr/>
            <p:nvPr/>
          </p:nvSpPr>
          <p:spPr>
            <a:xfrm>
              <a:off x="38100" y="38100"/>
              <a:ext cx="4846955"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主-从式操作系统</a:t>
              </a:r>
            </a:p>
          </p:txBody>
        </p:sp>
        <p:pic>
          <p:nvPicPr>
            <p:cNvPr id="686" name="主-从式操作系统" descr="主-从式操作系统"/>
            <p:cNvPicPr>
              <a:picLocks/>
            </p:cNvPicPr>
            <p:nvPr/>
          </p:nvPicPr>
          <p:blipFill>
            <a:blip r:embed="rId4">
              <a:extLst/>
            </a:blip>
            <a:stretch>
              <a:fillRect/>
            </a:stretch>
          </p:blipFill>
          <p:spPr>
            <a:xfrm>
              <a:off x="0" y="-1"/>
              <a:ext cx="4923155" cy="1143001"/>
            </a:xfrm>
            <a:prstGeom prst="rect">
              <a:avLst/>
            </a:prstGeom>
            <a:effectLst/>
          </p:spPr>
        </p:pic>
      </p:grpSp>
      <p:sp>
        <p:nvSpPr>
          <p:cNvPr id="689"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Tree>
    <p:extLst>
      <p:ext uri="{BB962C8B-B14F-4D97-AF65-F5344CB8AC3E}">
        <p14:creationId xmlns:p14="http://schemas.microsoft.com/office/powerpoint/2010/main" val="2460395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698" name="主-从式操作系统"/>
          <p:cNvGrpSpPr/>
          <p:nvPr/>
        </p:nvGrpSpPr>
        <p:grpSpPr>
          <a:xfrm>
            <a:off x="1031151" y="2447879"/>
            <a:ext cx="4923156" cy="1143001"/>
            <a:chOff x="0" y="0"/>
            <a:chExt cx="4923154" cy="1143000"/>
          </a:xfrm>
        </p:grpSpPr>
        <p:sp>
          <p:nvSpPr>
            <p:cNvPr id="697" name="主-从式操作系统"/>
            <p:cNvSpPr/>
            <p:nvPr/>
          </p:nvSpPr>
          <p:spPr>
            <a:xfrm>
              <a:off x="38100" y="38100"/>
              <a:ext cx="4846955"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主-从式操作系统</a:t>
              </a:r>
            </a:p>
          </p:txBody>
        </p:sp>
        <p:pic>
          <p:nvPicPr>
            <p:cNvPr id="696" name="主-从式操作系统" descr="主-从式操作系统"/>
            <p:cNvPicPr>
              <a:picLocks/>
            </p:cNvPicPr>
            <p:nvPr/>
          </p:nvPicPr>
          <p:blipFill>
            <a:blip r:embed="rId3">
              <a:extLst/>
            </a:blip>
            <a:stretch>
              <a:fillRect/>
            </a:stretch>
          </p:blipFill>
          <p:spPr>
            <a:xfrm>
              <a:off x="0" y="-1"/>
              <a:ext cx="4923155" cy="1143001"/>
            </a:xfrm>
            <a:prstGeom prst="rect">
              <a:avLst/>
            </a:prstGeom>
            <a:effectLst/>
          </p:spPr>
        </p:pic>
      </p:grpSp>
      <p:sp>
        <p:nvSpPr>
          <p:cNvPr id="699" name="主机"/>
          <p:cNvSpPr/>
          <p:nvPr/>
        </p:nvSpPr>
        <p:spPr>
          <a:xfrm>
            <a:off x="11374935" y="3932551"/>
            <a:ext cx="1887492" cy="1630634"/>
          </a:xfrm>
          <a:prstGeom prst="roundRect">
            <a:avLst>
              <a:gd name="adj" fmla="val 1168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主机</a:t>
            </a:r>
          </a:p>
        </p:txBody>
      </p:sp>
      <p:sp>
        <p:nvSpPr>
          <p:cNvPr id="700" name="线条"/>
          <p:cNvSpPr/>
          <p:nvPr/>
        </p:nvSpPr>
        <p:spPr>
          <a:xfrm flipH="1">
            <a:off x="9503003" y="5558906"/>
            <a:ext cx="2760422" cy="2042280"/>
          </a:xfrm>
          <a:prstGeom prst="line">
            <a:avLst/>
          </a:prstGeom>
          <a:ln w="50800">
            <a:solidFill>
              <a:srgbClr val="000000"/>
            </a:solidFill>
            <a:miter lim="400000"/>
          </a:ln>
        </p:spPr>
        <p:txBody>
          <a:bodyPr lIns="50800" tIns="50800" rIns="50800" bIns="50800" anchor="ctr"/>
          <a:lstStyle/>
          <a:p>
            <a:pPr>
              <a:defRPr sz="3200"/>
            </a:pPr>
            <a:endParaRPr/>
          </a:p>
        </p:txBody>
      </p:sp>
      <p:sp>
        <p:nvSpPr>
          <p:cNvPr id="701" name="从机1"/>
          <p:cNvSpPr/>
          <p:nvPr/>
        </p:nvSpPr>
        <p:spPr>
          <a:xfrm>
            <a:off x="8448772"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从机1</a:t>
            </a:r>
          </a:p>
        </p:txBody>
      </p:sp>
      <p:sp>
        <p:nvSpPr>
          <p:cNvPr id="702" name="从机3"/>
          <p:cNvSpPr/>
          <p:nvPr/>
        </p:nvSpPr>
        <p:spPr>
          <a:xfrm>
            <a:off x="14301610"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从机3</a:t>
            </a:r>
          </a:p>
        </p:txBody>
      </p:sp>
      <p:sp>
        <p:nvSpPr>
          <p:cNvPr id="703" name="线条"/>
          <p:cNvSpPr/>
          <p:nvPr/>
        </p:nvSpPr>
        <p:spPr>
          <a:xfrm>
            <a:off x="12373326" y="5574912"/>
            <a:ext cx="2679760" cy="2010269"/>
          </a:xfrm>
          <a:prstGeom prst="line">
            <a:avLst/>
          </a:prstGeom>
          <a:ln w="50800">
            <a:solidFill>
              <a:srgbClr val="000000"/>
            </a:solidFill>
            <a:miter lim="400000"/>
          </a:ln>
        </p:spPr>
        <p:txBody>
          <a:bodyPr lIns="50800" tIns="50800" rIns="50800" bIns="50800" anchor="ctr"/>
          <a:lstStyle/>
          <a:p>
            <a:pPr>
              <a:defRPr sz="3200"/>
            </a:pPr>
            <a:endParaRPr/>
          </a:p>
        </p:txBody>
      </p:sp>
      <p:sp>
        <p:nvSpPr>
          <p:cNvPr id="704" name="线条"/>
          <p:cNvSpPr/>
          <p:nvPr/>
        </p:nvSpPr>
        <p:spPr>
          <a:xfrm>
            <a:off x="12318681" y="5612528"/>
            <a:ext cx="1" cy="1935037"/>
          </a:xfrm>
          <a:prstGeom prst="line">
            <a:avLst/>
          </a:prstGeom>
          <a:ln w="50800">
            <a:solidFill>
              <a:srgbClr val="000000"/>
            </a:solidFill>
            <a:miter lim="400000"/>
          </a:ln>
        </p:spPr>
        <p:txBody>
          <a:bodyPr lIns="50800" tIns="50800" rIns="50800" bIns="50800" anchor="ctr"/>
          <a:lstStyle/>
          <a:p>
            <a:pPr>
              <a:defRPr sz="3200"/>
            </a:pPr>
            <a:endParaRPr/>
          </a:p>
        </p:txBody>
      </p:sp>
      <p:sp>
        <p:nvSpPr>
          <p:cNvPr id="705" name="从机2"/>
          <p:cNvSpPr/>
          <p:nvPr/>
        </p:nvSpPr>
        <p:spPr>
          <a:xfrm>
            <a:off x="11501873"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从机2</a:t>
            </a:r>
          </a:p>
        </p:txBody>
      </p:sp>
      <p:sp>
        <p:nvSpPr>
          <p:cNvPr id="706" name="执行调度程序"/>
          <p:cNvSpPr/>
          <p:nvPr/>
        </p:nvSpPr>
        <p:spPr>
          <a:xfrm>
            <a:off x="10356531" y="281268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执行调度程序</a:t>
            </a:r>
          </a:p>
        </p:txBody>
      </p:sp>
      <p:sp>
        <p:nvSpPr>
          <p:cNvPr id="707" name="运行程序"/>
          <p:cNvSpPr/>
          <p:nvPr/>
        </p:nvSpPr>
        <p:spPr>
          <a:xfrm>
            <a:off x="10991531" y="10014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运行程序</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19" name="非对称系统分配方式"/>
          <p:cNvSpPr/>
          <p:nvPr/>
        </p:nvSpPr>
        <p:spPr>
          <a:xfrm>
            <a:off x="639858" y="879867"/>
            <a:ext cx="631101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非对称系统分配方式</a:t>
            </a:r>
          </a:p>
        </p:txBody>
      </p:sp>
      <p:sp>
        <p:nvSpPr>
          <p:cNvPr id="20"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1003690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71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717" name="主-从式操作系统"/>
          <p:cNvGrpSpPr/>
          <p:nvPr/>
        </p:nvGrpSpPr>
        <p:grpSpPr>
          <a:xfrm>
            <a:off x="1031151" y="2447879"/>
            <a:ext cx="4923156" cy="1143001"/>
            <a:chOff x="0" y="0"/>
            <a:chExt cx="4923154" cy="1143000"/>
          </a:xfrm>
        </p:grpSpPr>
        <p:sp>
          <p:nvSpPr>
            <p:cNvPr id="716" name="主-从式操作系统"/>
            <p:cNvSpPr/>
            <p:nvPr/>
          </p:nvSpPr>
          <p:spPr>
            <a:xfrm>
              <a:off x="38100" y="38100"/>
              <a:ext cx="4846955"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主-从式操作系统</a:t>
              </a:r>
            </a:p>
          </p:txBody>
        </p:sp>
        <p:pic>
          <p:nvPicPr>
            <p:cNvPr id="715" name="主-从式操作系统" descr="主-从式操作系统"/>
            <p:cNvPicPr>
              <a:picLocks/>
            </p:cNvPicPr>
            <p:nvPr/>
          </p:nvPicPr>
          <p:blipFill>
            <a:blip r:embed="rId3">
              <a:extLst/>
            </a:blip>
            <a:stretch>
              <a:fillRect/>
            </a:stretch>
          </p:blipFill>
          <p:spPr>
            <a:xfrm>
              <a:off x="0" y="-1"/>
              <a:ext cx="4923155" cy="1143001"/>
            </a:xfrm>
            <a:prstGeom prst="rect">
              <a:avLst/>
            </a:prstGeom>
            <a:effectLst/>
          </p:spPr>
        </p:pic>
      </p:grpSp>
      <p:sp>
        <p:nvSpPr>
          <p:cNvPr id="718" name="主机"/>
          <p:cNvSpPr/>
          <p:nvPr/>
        </p:nvSpPr>
        <p:spPr>
          <a:xfrm>
            <a:off x="11374935" y="3932551"/>
            <a:ext cx="1887492" cy="1630634"/>
          </a:xfrm>
          <a:prstGeom prst="roundRect">
            <a:avLst>
              <a:gd name="adj" fmla="val 1168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主机</a:t>
            </a:r>
          </a:p>
        </p:txBody>
      </p:sp>
      <p:sp>
        <p:nvSpPr>
          <p:cNvPr id="719" name="线条"/>
          <p:cNvSpPr/>
          <p:nvPr/>
        </p:nvSpPr>
        <p:spPr>
          <a:xfrm flipH="1">
            <a:off x="9503003" y="5558906"/>
            <a:ext cx="2760422" cy="2042280"/>
          </a:xfrm>
          <a:prstGeom prst="line">
            <a:avLst/>
          </a:prstGeom>
          <a:ln w="50800">
            <a:solidFill>
              <a:srgbClr val="000000"/>
            </a:solidFill>
            <a:miter lim="400000"/>
          </a:ln>
        </p:spPr>
        <p:txBody>
          <a:bodyPr lIns="50800" tIns="50800" rIns="50800" bIns="50800" anchor="ctr"/>
          <a:lstStyle/>
          <a:p>
            <a:pPr>
              <a:defRPr sz="3200"/>
            </a:pPr>
            <a:endParaRPr/>
          </a:p>
        </p:txBody>
      </p:sp>
      <p:sp>
        <p:nvSpPr>
          <p:cNvPr id="720" name="从机1"/>
          <p:cNvSpPr/>
          <p:nvPr/>
        </p:nvSpPr>
        <p:spPr>
          <a:xfrm>
            <a:off x="8448772"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从机1</a:t>
            </a:r>
          </a:p>
        </p:txBody>
      </p:sp>
      <p:sp>
        <p:nvSpPr>
          <p:cNvPr id="721" name="从机3"/>
          <p:cNvSpPr/>
          <p:nvPr/>
        </p:nvSpPr>
        <p:spPr>
          <a:xfrm>
            <a:off x="14301610"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从机3</a:t>
            </a:r>
          </a:p>
        </p:txBody>
      </p:sp>
      <p:sp>
        <p:nvSpPr>
          <p:cNvPr id="722" name="线条"/>
          <p:cNvSpPr/>
          <p:nvPr/>
        </p:nvSpPr>
        <p:spPr>
          <a:xfrm>
            <a:off x="12373326" y="5574912"/>
            <a:ext cx="2679760" cy="2010269"/>
          </a:xfrm>
          <a:prstGeom prst="line">
            <a:avLst/>
          </a:prstGeom>
          <a:ln w="50800">
            <a:solidFill>
              <a:srgbClr val="000000"/>
            </a:solidFill>
            <a:miter lim="400000"/>
          </a:ln>
        </p:spPr>
        <p:txBody>
          <a:bodyPr lIns="50800" tIns="50800" rIns="50800" bIns="50800" anchor="ctr"/>
          <a:lstStyle/>
          <a:p>
            <a:pPr>
              <a:defRPr sz="3200"/>
            </a:pPr>
            <a:endParaRPr/>
          </a:p>
        </p:txBody>
      </p:sp>
      <p:sp>
        <p:nvSpPr>
          <p:cNvPr id="723" name="线条"/>
          <p:cNvSpPr/>
          <p:nvPr/>
        </p:nvSpPr>
        <p:spPr>
          <a:xfrm>
            <a:off x="12318681" y="5612528"/>
            <a:ext cx="1" cy="1935037"/>
          </a:xfrm>
          <a:prstGeom prst="line">
            <a:avLst/>
          </a:prstGeom>
          <a:ln w="50800">
            <a:solidFill>
              <a:srgbClr val="000000"/>
            </a:solidFill>
            <a:miter lim="400000"/>
          </a:ln>
        </p:spPr>
        <p:txBody>
          <a:bodyPr lIns="50800" tIns="50800" rIns="50800" bIns="50800" anchor="ctr"/>
          <a:lstStyle/>
          <a:p>
            <a:pPr>
              <a:defRPr sz="3200"/>
            </a:pPr>
            <a:endParaRPr/>
          </a:p>
        </p:txBody>
      </p:sp>
      <p:sp>
        <p:nvSpPr>
          <p:cNvPr id="724" name="从机2"/>
          <p:cNvSpPr/>
          <p:nvPr/>
        </p:nvSpPr>
        <p:spPr>
          <a:xfrm>
            <a:off x="11501873"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从机2</a:t>
            </a:r>
          </a:p>
        </p:txBody>
      </p:sp>
      <p:sp>
        <p:nvSpPr>
          <p:cNvPr id="730" name="连接线"/>
          <p:cNvSpPr/>
          <p:nvPr/>
        </p:nvSpPr>
        <p:spPr>
          <a:xfrm>
            <a:off x="13468511" y="4873895"/>
            <a:ext cx="2923902" cy="3043856"/>
          </a:xfrm>
          <a:custGeom>
            <a:avLst/>
            <a:gdLst/>
            <a:ahLst/>
            <a:cxnLst>
              <a:cxn ang="0">
                <a:pos x="wd2" y="hd2"/>
              </a:cxn>
              <a:cxn ang="5400000">
                <a:pos x="wd2" y="hd2"/>
              </a:cxn>
              <a:cxn ang="10800000">
                <a:pos x="wd2" y="hd2"/>
              </a:cxn>
              <a:cxn ang="16200000">
                <a:pos x="wd2" y="hd2"/>
              </a:cxn>
            </a:cxnLst>
            <a:rect l="0" t="0" r="r" b="b"/>
            <a:pathLst>
              <a:path w="17990" h="21507" extrusionOk="0">
                <a:moveTo>
                  <a:pt x="0" y="1"/>
                </a:moveTo>
                <a:cubicBezTo>
                  <a:pt x="16421" y="-93"/>
                  <a:pt x="21600" y="7076"/>
                  <a:pt x="15538" y="21507"/>
                </a:cubicBezTo>
              </a:path>
            </a:pathLst>
          </a:custGeom>
          <a:ln w="76200">
            <a:solidFill>
              <a:schemeClr val="accent1"/>
            </a:solidFill>
            <a:miter lim="400000"/>
            <a:headEnd type="triangle"/>
          </a:ln>
        </p:spPr>
        <p:txBody>
          <a:bodyPr/>
          <a:lstStyle/>
          <a:p>
            <a:endParaRPr/>
          </a:p>
        </p:txBody>
      </p:sp>
      <p:sp>
        <p:nvSpPr>
          <p:cNvPr id="726" name="请求进程"/>
          <p:cNvSpPr/>
          <p:nvPr/>
        </p:nvSpPr>
        <p:spPr>
          <a:xfrm>
            <a:off x="15147881" y="5662860"/>
            <a:ext cx="1324192"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b="1">
                <a:solidFill>
                  <a:schemeClr val="accent1"/>
                </a:solidFill>
                <a:latin typeface="Helvetica"/>
                <a:ea typeface="Helvetica"/>
                <a:cs typeface="Helvetica"/>
                <a:sym typeface="Helvetica"/>
              </a:defRPr>
            </a:lvl1pPr>
          </a:lstStyle>
          <a:p>
            <a:r>
              <a:t>请求进程</a:t>
            </a:r>
          </a:p>
        </p:txBody>
      </p:sp>
      <p:sp>
        <p:nvSpPr>
          <p:cNvPr id="727" name="执行调度程序"/>
          <p:cNvSpPr/>
          <p:nvPr/>
        </p:nvSpPr>
        <p:spPr>
          <a:xfrm>
            <a:off x="10356531" y="281268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执行调度程序</a:t>
            </a:r>
          </a:p>
        </p:txBody>
      </p:sp>
      <p:sp>
        <p:nvSpPr>
          <p:cNvPr id="728" name="运行程序"/>
          <p:cNvSpPr/>
          <p:nvPr/>
        </p:nvSpPr>
        <p:spPr>
          <a:xfrm>
            <a:off x="10991531" y="10014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运行程序</a:t>
            </a:r>
          </a:p>
        </p:txBody>
      </p:sp>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21" name="非对称系统分配方式"/>
          <p:cNvSpPr/>
          <p:nvPr/>
        </p:nvSpPr>
        <p:spPr>
          <a:xfrm>
            <a:off x="639858" y="879867"/>
            <a:ext cx="631101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非对称系统分配方式</a:t>
            </a:r>
          </a:p>
        </p:txBody>
      </p:sp>
      <p:sp>
        <p:nvSpPr>
          <p:cNvPr id="22"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11907396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73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739" name="主-从式操作系统"/>
          <p:cNvGrpSpPr/>
          <p:nvPr/>
        </p:nvGrpSpPr>
        <p:grpSpPr>
          <a:xfrm>
            <a:off x="1031151" y="2447879"/>
            <a:ext cx="4923156" cy="1143001"/>
            <a:chOff x="0" y="0"/>
            <a:chExt cx="4923154" cy="1143000"/>
          </a:xfrm>
        </p:grpSpPr>
        <p:sp>
          <p:nvSpPr>
            <p:cNvPr id="738" name="主-从式操作系统"/>
            <p:cNvSpPr/>
            <p:nvPr/>
          </p:nvSpPr>
          <p:spPr>
            <a:xfrm>
              <a:off x="38100" y="38100"/>
              <a:ext cx="4846955"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主-从式操作系统</a:t>
              </a:r>
            </a:p>
          </p:txBody>
        </p:sp>
        <p:pic>
          <p:nvPicPr>
            <p:cNvPr id="737" name="主-从式操作系统" descr="主-从式操作系统"/>
            <p:cNvPicPr>
              <a:picLocks/>
            </p:cNvPicPr>
            <p:nvPr/>
          </p:nvPicPr>
          <p:blipFill>
            <a:blip r:embed="rId3">
              <a:extLst/>
            </a:blip>
            <a:stretch>
              <a:fillRect/>
            </a:stretch>
          </p:blipFill>
          <p:spPr>
            <a:xfrm>
              <a:off x="0" y="-1"/>
              <a:ext cx="4923155" cy="1143001"/>
            </a:xfrm>
            <a:prstGeom prst="rect">
              <a:avLst/>
            </a:prstGeom>
            <a:effectLst/>
          </p:spPr>
        </p:pic>
      </p:grpSp>
      <p:sp>
        <p:nvSpPr>
          <p:cNvPr id="740" name="主机"/>
          <p:cNvSpPr/>
          <p:nvPr/>
        </p:nvSpPr>
        <p:spPr>
          <a:xfrm>
            <a:off x="11374935" y="3932551"/>
            <a:ext cx="1887492" cy="1630634"/>
          </a:xfrm>
          <a:prstGeom prst="roundRect">
            <a:avLst>
              <a:gd name="adj" fmla="val 1168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主机</a:t>
            </a:r>
          </a:p>
        </p:txBody>
      </p:sp>
      <p:sp>
        <p:nvSpPr>
          <p:cNvPr id="741" name="线条"/>
          <p:cNvSpPr/>
          <p:nvPr/>
        </p:nvSpPr>
        <p:spPr>
          <a:xfrm flipH="1">
            <a:off x="9503003" y="5558906"/>
            <a:ext cx="2760422" cy="2042280"/>
          </a:xfrm>
          <a:prstGeom prst="line">
            <a:avLst/>
          </a:prstGeom>
          <a:ln w="50800">
            <a:solidFill>
              <a:srgbClr val="000000"/>
            </a:solidFill>
            <a:miter lim="400000"/>
          </a:ln>
        </p:spPr>
        <p:txBody>
          <a:bodyPr lIns="50800" tIns="50800" rIns="50800" bIns="50800" anchor="ctr"/>
          <a:lstStyle/>
          <a:p>
            <a:pPr>
              <a:defRPr sz="3200"/>
            </a:pPr>
            <a:endParaRPr/>
          </a:p>
        </p:txBody>
      </p:sp>
      <p:sp>
        <p:nvSpPr>
          <p:cNvPr id="742" name="从机1"/>
          <p:cNvSpPr/>
          <p:nvPr/>
        </p:nvSpPr>
        <p:spPr>
          <a:xfrm>
            <a:off x="8448772"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从机1</a:t>
            </a:r>
          </a:p>
        </p:txBody>
      </p:sp>
      <p:sp>
        <p:nvSpPr>
          <p:cNvPr id="743" name="从机3"/>
          <p:cNvSpPr/>
          <p:nvPr/>
        </p:nvSpPr>
        <p:spPr>
          <a:xfrm>
            <a:off x="14301610"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从机3</a:t>
            </a:r>
          </a:p>
        </p:txBody>
      </p:sp>
      <p:sp>
        <p:nvSpPr>
          <p:cNvPr id="744" name="线条"/>
          <p:cNvSpPr/>
          <p:nvPr/>
        </p:nvSpPr>
        <p:spPr>
          <a:xfrm>
            <a:off x="12373326" y="5574912"/>
            <a:ext cx="2679760" cy="2010269"/>
          </a:xfrm>
          <a:prstGeom prst="line">
            <a:avLst/>
          </a:prstGeom>
          <a:ln w="50800">
            <a:solidFill>
              <a:srgbClr val="000000"/>
            </a:solidFill>
            <a:miter lim="400000"/>
          </a:ln>
        </p:spPr>
        <p:txBody>
          <a:bodyPr lIns="50800" tIns="50800" rIns="50800" bIns="50800" anchor="ctr"/>
          <a:lstStyle/>
          <a:p>
            <a:pPr>
              <a:defRPr sz="3200"/>
            </a:pPr>
            <a:endParaRPr/>
          </a:p>
        </p:txBody>
      </p:sp>
      <p:sp>
        <p:nvSpPr>
          <p:cNvPr id="745" name="线条"/>
          <p:cNvSpPr/>
          <p:nvPr/>
        </p:nvSpPr>
        <p:spPr>
          <a:xfrm>
            <a:off x="12318681" y="5612528"/>
            <a:ext cx="1" cy="1935037"/>
          </a:xfrm>
          <a:prstGeom prst="line">
            <a:avLst/>
          </a:prstGeom>
          <a:ln w="50800">
            <a:solidFill>
              <a:srgbClr val="000000"/>
            </a:solidFill>
            <a:miter lim="400000"/>
          </a:ln>
        </p:spPr>
        <p:txBody>
          <a:bodyPr lIns="50800" tIns="50800" rIns="50800" bIns="50800" anchor="ctr"/>
          <a:lstStyle/>
          <a:p>
            <a:pPr>
              <a:defRPr sz="3200"/>
            </a:pPr>
            <a:endParaRPr/>
          </a:p>
        </p:txBody>
      </p:sp>
      <p:sp>
        <p:nvSpPr>
          <p:cNvPr id="746" name="从机2"/>
          <p:cNvSpPr/>
          <p:nvPr/>
        </p:nvSpPr>
        <p:spPr>
          <a:xfrm>
            <a:off x="11501873" y="7596909"/>
            <a:ext cx="1633617" cy="1630634"/>
          </a:xfrm>
          <a:prstGeom prst="roundRect">
            <a:avLst>
              <a:gd name="adj" fmla="val 11683"/>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从机2</a:t>
            </a:r>
          </a:p>
        </p:txBody>
      </p:sp>
      <p:sp>
        <p:nvSpPr>
          <p:cNvPr id="754" name="连接线"/>
          <p:cNvSpPr/>
          <p:nvPr/>
        </p:nvSpPr>
        <p:spPr>
          <a:xfrm>
            <a:off x="13468511" y="4873895"/>
            <a:ext cx="2923902" cy="3043856"/>
          </a:xfrm>
          <a:custGeom>
            <a:avLst/>
            <a:gdLst/>
            <a:ahLst/>
            <a:cxnLst>
              <a:cxn ang="0">
                <a:pos x="wd2" y="hd2"/>
              </a:cxn>
              <a:cxn ang="5400000">
                <a:pos x="wd2" y="hd2"/>
              </a:cxn>
              <a:cxn ang="10800000">
                <a:pos x="wd2" y="hd2"/>
              </a:cxn>
              <a:cxn ang="16200000">
                <a:pos x="wd2" y="hd2"/>
              </a:cxn>
            </a:cxnLst>
            <a:rect l="0" t="0" r="r" b="b"/>
            <a:pathLst>
              <a:path w="17990" h="21507" extrusionOk="0">
                <a:moveTo>
                  <a:pt x="0" y="1"/>
                </a:moveTo>
                <a:cubicBezTo>
                  <a:pt x="16421" y="-93"/>
                  <a:pt x="21600" y="7076"/>
                  <a:pt x="15538" y="21507"/>
                </a:cubicBezTo>
              </a:path>
            </a:pathLst>
          </a:custGeom>
          <a:ln w="76200">
            <a:solidFill>
              <a:schemeClr val="accent1"/>
            </a:solidFill>
            <a:miter lim="400000"/>
            <a:headEnd type="triangle"/>
          </a:ln>
        </p:spPr>
        <p:txBody>
          <a:bodyPr/>
          <a:lstStyle/>
          <a:p>
            <a:endParaRPr/>
          </a:p>
        </p:txBody>
      </p:sp>
      <p:sp>
        <p:nvSpPr>
          <p:cNvPr id="748" name="请求进程"/>
          <p:cNvSpPr/>
          <p:nvPr/>
        </p:nvSpPr>
        <p:spPr>
          <a:xfrm>
            <a:off x="15147881" y="5662860"/>
            <a:ext cx="1324192"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b="1">
                <a:solidFill>
                  <a:schemeClr val="accent1"/>
                </a:solidFill>
                <a:latin typeface="Helvetica"/>
                <a:ea typeface="Helvetica"/>
                <a:cs typeface="Helvetica"/>
                <a:sym typeface="Helvetica"/>
              </a:defRPr>
            </a:lvl1pPr>
          </a:lstStyle>
          <a:p>
            <a:r>
              <a:t>请求进程</a:t>
            </a:r>
          </a:p>
        </p:txBody>
      </p:sp>
      <p:sp>
        <p:nvSpPr>
          <p:cNvPr id="749" name="执行调度程序"/>
          <p:cNvSpPr/>
          <p:nvPr/>
        </p:nvSpPr>
        <p:spPr>
          <a:xfrm>
            <a:off x="10356531" y="281268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执行调度程序</a:t>
            </a:r>
          </a:p>
        </p:txBody>
      </p:sp>
      <p:sp>
        <p:nvSpPr>
          <p:cNvPr id="750" name="运行程序"/>
          <p:cNvSpPr/>
          <p:nvPr/>
        </p:nvSpPr>
        <p:spPr>
          <a:xfrm>
            <a:off x="10991531" y="10014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运行程序</a:t>
            </a:r>
          </a:p>
        </p:txBody>
      </p:sp>
      <p:sp>
        <p:nvSpPr>
          <p:cNvPr id="755" name="连接线"/>
          <p:cNvSpPr/>
          <p:nvPr/>
        </p:nvSpPr>
        <p:spPr>
          <a:xfrm>
            <a:off x="13612607" y="4559141"/>
            <a:ext cx="3111636" cy="3171665"/>
          </a:xfrm>
          <a:custGeom>
            <a:avLst/>
            <a:gdLst/>
            <a:ahLst/>
            <a:cxnLst>
              <a:cxn ang="0">
                <a:pos x="wd2" y="hd2"/>
              </a:cxn>
              <a:cxn ang="5400000">
                <a:pos x="wd2" y="hd2"/>
              </a:cxn>
              <a:cxn ang="10800000">
                <a:pos x="wd2" y="hd2"/>
              </a:cxn>
              <a:cxn ang="16200000">
                <a:pos x="wd2" y="hd2"/>
              </a:cxn>
            </a:cxnLst>
            <a:rect l="0" t="0" r="r" b="b"/>
            <a:pathLst>
              <a:path w="18301" h="21577" extrusionOk="0">
                <a:moveTo>
                  <a:pt x="0" y="0"/>
                </a:moveTo>
                <a:cubicBezTo>
                  <a:pt x="16134" y="-23"/>
                  <a:pt x="21600" y="7169"/>
                  <a:pt x="16398" y="21577"/>
                </a:cubicBezTo>
              </a:path>
            </a:pathLst>
          </a:custGeom>
          <a:ln w="76200">
            <a:solidFill>
              <a:schemeClr val="accent6"/>
            </a:solidFill>
            <a:miter lim="400000"/>
            <a:tailEnd type="triangle"/>
          </a:ln>
        </p:spPr>
        <p:txBody>
          <a:bodyPr/>
          <a:lstStyle/>
          <a:p>
            <a:endParaRPr/>
          </a:p>
        </p:txBody>
      </p:sp>
      <p:sp>
        <p:nvSpPr>
          <p:cNvPr id="752" name="分配进程"/>
          <p:cNvSpPr/>
          <p:nvPr/>
        </p:nvSpPr>
        <p:spPr>
          <a:xfrm>
            <a:off x="15542203" y="3728812"/>
            <a:ext cx="1324192" cy="137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b="1">
                <a:solidFill>
                  <a:schemeClr val="accent6"/>
                </a:solidFill>
                <a:latin typeface="Helvetica"/>
                <a:ea typeface="Helvetica"/>
                <a:cs typeface="Helvetica"/>
                <a:sym typeface="Helvetica"/>
              </a:defRPr>
            </a:lvl1pPr>
          </a:lstStyle>
          <a:p>
            <a:r>
              <a:t>分配进程</a:t>
            </a:r>
          </a:p>
        </p:txBody>
      </p:sp>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23" name="非对称系统分配方式"/>
          <p:cNvSpPr/>
          <p:nvPr/>
        </p:nvSpPr>
        <p:spPr>
          <a:xfrm>
            <a:off x="639858" y="879867"/>
            <a:ext cx="631101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非对称系统分配方式</a:t>
            </a:r>
          </a:p>
        </p:txBody>
      </p:sp>
      <p:sp>
        <p:nvSpPr>
          <p:cNvPr id="24"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16965094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760"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61" name="多处理器系统的…"/>
          <p:cNvSpPr/>
          <p:nvPr/>
        </p:nvSpPr>
        <p:spPr>
          <a:xfrm>
            <a:off x="697467" y="892880"/>
            <a:ext cx="5946207" cy="1718407"/>
          </a:xfrm>
          <a:prstGeom prst="roundRect">
            <a:avLst>
              <a:gd name="adj" fmla="val 11086"/>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sz="4800" b="1">
                <a:solidFill>
                  <a:srgbClr val="FFFFFF"/>
                </a:solidFill>
                <a:latin typeface="Helvetica"/>
                <a:ea typeface="Helvetica"/>
                <a:cs typeface="Helvetica"/>
                <a:sym typeface="Helvetica"/>
              </a:defRPr>
            </a:pPr>
            <a:r>
              <a:t>多处理器系统的</a:t>
            </a:r>
          </a:p>
          <a:p>
            <a:pPr>
              <a:lnSpc>
                <a:spcPct val="90000"/>
              </a:lnSpc>
              <a:defRPr sz="4800" b="1">
                <a:solidFill>
                  <a:srgbClr val="FFFFFF"/>
                </a:solidFill>
                <a:latin typeface="Helvetica"/>
                <a:ea typeface="Helvetica"/>
                <a:cs typeface="Helvetica"/>
                <a:sym typeface="Helvetica"/>
              </a:defRPr>
            </a:pPr>
            <a:r>
              <a:t>进程分配方式</a:t>
            </a:r>
          </a:p>
        </p:txBody>
      </p:sp>
      <p:sp>
        <p:nvSpPr>
          <p:cNvPr id="762" name="多处理器系统"/>
          <p:cNvSpPr/>
          <p:nvPr/>
        </p:nvSpPr>
        <p:spPr>
          <a:xfrm>
            <a:off x="822750" y="5762068"/>
            <a:ext cx="2847821" cy="2191863"/>
          </a:xfrm>
          <a:prstGeom prst="roundRect">
            <a:avLst>
              <a:gd name="adj" fmla="val 869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
        <p:nvSpPr>
          <p:cNvPr id="763" name="对称"/>
          <p:cNvSpPr/>
          <p:nvPr/>
        </p:nvSpPr>
        <p:spPr>
          <a:xfrm>
            <a:off x="5835598" y="5141615"/>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对称</a:t>
            </a:r>
          </a:p>
        </p:txBody>
      </p:sp>
      <p:sp>
        <p:nvSpPr>
          <p:cNvPr id="764" name="非对称"/>
          <p:cNvSpPr/>
          <p:nvPr/>
        </p:nvSpPr>
        <p:spPr>
          <a:xfrm>
            <a:off x="5835598" y="7304384"/>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非对称</a:t>
            </a:r>
          </a:p>
        </p:txBody>
      </p:sp>
      <p:pic>
        <p:nvPicPr>
          <p:cNvPr id="765" name="线条" descr="线条"/>
          <p:cNvPicPr>
            <a:picLocks/>
          </p:cNvPicPr>
          <p:nvPr/>
        </p:nvPicPr>
        <p:blipFill>
          <a:blip r:embed="rId4">
            <a:extLst/>
          </a:blip>
          <a:stretch>
            <a:fillRect/>
          </a:stretch>
        </p:blipFill>
        <p:spPr>
          <a:xfrm rot="18900000">
            <a:off x="3832779" y="5954851"/>
            <a:ext cx="1872252" cy="352235"/>
          </a:xfrm>
          <a:prstGeom prst="rect">
            <a:avLst/>
          </a:prstGeom>
        </p:spPr>
      </p:pic>
      <p:pic>
        <p:nvPicPr>
          <p:cNvPr id="767" name="线条" descr="线条"/>
          <p:cNvPicPr>
            <a:picLocks/>
          </p:cNvPicPr>
          <p:nvPr/>
        </p:nvPicPr>
        <p:blipFill>
          <a:blip r:embed="rId5">
            <a:extLst/>
          </a:blip>
          <a:stretch>
            <a:fillRect/>
          </a:stretch>
        </p:blipFill>
        <p:spPr>
          <a:xfrm rot="2700000">
            <a:off x="3842288" y="7431537"/>
            <a:ext cx="1809737" cy="352235"/>
          </a:xfrm>
          <a:prstGeom prst="rect">
            <a:avLst/>
          </a:prstGeom>
        </p:spPr>
      </p:pic>
      <p:pic>
        <p:nvPicPr>
          <p:cNvPr id="769" name="线条" descr="线条"/>
          <p:cNvPicPr>
            <a:picLocks/>
          </p:cNvPicPr>
          <p:nvPr/>
        </p:nvPicPr>
        <p:blipFill>
          <a:blip r:embed="rId4">
            <a:extLst/>
          </a:blip>
          <a:stretch>
            <a:fillRect/>
          </a:stretch>
        </p:blipFill>
        <p:spPr>
          <a:xfrm rot="18900000">
            <a:off x="10426231" y="4684851"/>
            <a:ext cx="1872252" cy="352235"/>
          </a:xfrm>
          <a:prstGeom prst="rect">
            <a:avLst/>
          </a:prstGeom>
        </p:spPr>
      </p:pic>
      <p:pic>
        <p:nvPicPr>
          <p:cNvPr id="771" name="线条" descr="线条"/>
          <p:cNvPicPr>
            <a:picLocks/>
          </p:cNvPicPr>
          <p:nvPr/>
        </p:nvPicPr>
        <p:blipFill>
          <a:blip r:embed="rId5">
            <a:extLst/>
          </a:blip>
          <a:stretch>
            <a:fillRect/>
          </a:stretch>
        </p:blipFill>
        <p:spPr>
          <a:xfrm rot="2700000">
            <a:off x="10435740" y="6161537"/>
            <a:ext cx="1809737" cy="352235"/>
          </a:xfrm>
          <a:prstGeom prst="rect">
            <a:avLst/>
          </a:prstGeom>
        </p:spPr>
      </p:pic>
      <p:sp>
        <p:nvSpPr>
          <p:cNvPr id="773" name="静态分配"/>
          <p:cNvSpPr/>
          <p:nvPr/>
        </p:nvSpPr>
        <p:spPr>
          <a:xfrm>
            <a:off x="12429050" y="3465215"/>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静态分配</a:t>
            </a:r>
          </a:p>
        </p:txBody>
      </p:sp>
      <p:sp>
        <p:nvSpPr>
          <p:cNvPr id="774" name="动态分配"/>
          <p:cNvSpPr/>
          <p:nvPr/>
        </p:nvSpPr>
        <p:spPr>
          <a:xfrm>
            <a:off x="12429050" y="6117755"/>
            <a:ext cx="44284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动态分配</a:t>
            </a:r>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
        <p:nvSpPr>
          <p:cNvPr id="16"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215366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75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5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57" name="对于非对称多处理器系统，大多采用哪种进程分配方式（）…"/>
          <p:cNvSpPr/>
          <p:nvPr/>
        </p:nvSpPr>
        <p:spPr>
          <a:xfrm>
            <a:off x="4067983" y="3977805"/>
            <a:ext cx="16248033"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对于非对称多处理器系统，大多采用哪种进程分配方式（）</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A:从-主式分配方式</a:t>
            </a:r>
          </a:p>
          <a:p>
            <a:pPr algn="l">
              <a:lnSpc>
                <a:spcPct val="110000"/>
              </a:lnSpc>
              <a:defRPr sz="4800">
                <a:latin typeface="Lantinghei SC Extralight"/>
                <a:ea typeface="Lantinghei SC Extralight"/>
                <a:cs typeface="Lantinghei SC Extralight"/>
                <a:sym typeface="Lantinghei SC Extralight"/>
              </a:defRPr>
            </a:pPr>
            <a:r>
              <a:t>B:静态分配方式</a:t>
            </a:r>
          </a:p>
          <a:p>
            <a:pPr algn="l">
              <a:lnSpc>
                <a:spcPct val="110000"/>
              </a:lnSpc>
              <a:defRPr sz="4800">
                <a:latin typeface="Lantinghei SC Extralight"/>
                <a:ea typeface="Lantinghei SC Extralight"/>
                <a:cs typeface="Lantinghei SC Extralight"/>
                <a:sym typeface="Lantinghei SC Extralight"/>
              </a:defRPr>
            </a:pPr>
            <a:r>
              <a:t>C:动态分配方式</a:t>
            </a:r>
          </a:p>
          <a:p>
            <a:pPr algn="l">
              <a:lnSpc>
                <a:spcPct val="110000"/>
              </a:lnSpc>
              <a:defRPr sz="4800">
                <a:latin typeface="Lantinghei SC Extralight"/>
                <a:ea typeface="Lantinghei SC Extralight"/>
                <a:cs typeface="Lantinghei SC Extralight"/>
                <a:sym typeface="Lantinghei SC Extralight"/>
              </a:defRPr>
            </a:pPr>
            <a:r>
              <a:t>D:主-从式分配方式</a:t>
            </a:r>
          </a:p>
        </p:txBody>
      </p:sp>
      <p:sp>
        <p:nvSpPr>
          <p:cNvPr id="6"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2055270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76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61"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62" name="对于非对称多处理器系统，大多采用哪种进程分配方式（D）…"/>
          <p:cNvSpPr/>
          <p:nvPr/>
        </p:nvSpPr>
        <p:spPr>
          <a:xfrm>
            <a:off x="4067983" y="3977805"/>
            <a:ext cx="16772669"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对于非对称多处理器系统，大多采用哪种进程分配方式（</a:t>
            </a:r>
            <a:r>
              <a:rPr>
                <a:solidFill>
                  <a:schemeClr val="accent5"/>
                </a:solidFill>
                <a:latin typeface="Lantinghei SC Demibold"/>
                <a:ea typeface="Lantinghei SC Demibold"/>
                <a:cs typeface="Lantinghei SC Demibold"/>
                <a:sym typeface="Lantinghei SC Demibold"/>
              </a:rPr>
              <a:t>D</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A:从-主式分配方式</a:t>
            </a:r>
          </a:p>
          <a:p>
            <a:pPr algn="l">
              <a:lnSpc>
                <a:spcPct val="110000"/>
              </a:lnSpc>
              <a:defRPr sz="4800">
                <a:latin typeface="Lantinghei SC Extralight"/>
                <a:ea typeface="Lantinghei SC Extralight"/>
                <a:cs typeface="Lantinghei SC Extralight"/>
                <a:sym typeface="Lantinghei SC Extralight"/>
              </a:defRPr>
            </a:pPr>
            <a:r>
              <a:t>B:静态分配方式</a:t>
            </a:r>
          </a:p>
          <a:p>
            <a:pPr algn="l">
              <a:lnSpc>
                <a:spcPct val="110000"/>
              </a:lnSpc>
              <a:defRPr sz="4800">
                <a:latin typeface="Lantinghei SC Extralight"/>
                <a:ea typeface="Lantinghei SC Extralight"/>
                <a:cs typeface="Lantinghei SC Extralight"/>
                <a:sym typeface="Lantinghei SC Extralight"/>
              </a:defRPr>
            </a:pPr>
            <a:r>
              <a:t>C:动态分配方式</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D:主-从式分配方式</a:t>
            </a:r>
          </a:p>
        </p:txBody>
      </p:sp>
      <p:sp>
        <p:nvSpPr>
          <p:cNvPr id="6"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183191260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76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6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67" name="在对称多处理器系统中，进程到处理器的分配可以采用以下哪两种方式（）…"/>
          <p:cNvSpPr/>
          <p:nvPr/>
        </p:nvSpPr>
        <p:spPr>
          <a:xfrm>
            <a:off x="4067983" y="3516795"/>
            <a:ext cx="16248033"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在对称多处理器系统中，进程到处理器的分配可以采用以下哪两种方式（）</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A:静态分配和主-从式分配方式</a:t>
            </a:r>
          </a:p>
          <a:p>
            <a:pPr algn="l">
              <a:lnSpc>
                <a:spcPct val="110000"/>
              </a:lnSpc>
              <a:defRPr sz="4800">
                <a:latin typeface="Lantinghei SC Extralight"/>
                <a:ea typeface="Lantinghei SC Extralight"/>
                <a:cs typeface="Lantinghei SC Extralight"/>
                <a:sym typeface="Lantinghei SC Extralight"/>
              </a:defRPr>
            </a:pPr>
            <a:r>
              <a:t>B:动态分配和主-从式分配方式</a:t>
            </a:r>
          </a:p>
          <a:p>
            <a:pPr algn="l">
              <a:lnSpc>
                <a:spcPct val="110000"/>
              </a:lnSpc>
              <a:defRPr sz="4800">
                <a:latin typeface="Lantinghei SC Extralight"/>
                <a:ea typeface="Lantinghei SC Extralight"/>
                <a:cs typeface="Lantinghei SC Extralight"/>
                <a:sym typeface="Lantinghei SC Extralight"/>
              </a:defRPr>
            </a:pPr>
            <a:r>
              <a:t>C:静态分配和动态分配</a:t>
            </a:r>
          </a:p>
          <a:p>
            <a:pPr algn="l">
              <a:lnSpc>
                <a:spcPct val="110000"/>
              </a:lnSpc>
              <a:defRPr sz="4800">
                <a:latin typeface="Lantinghei SC Extralight"/>
                <a:ea typeface="Lantinghei SC Extralight"/>
                <a:cs typeface="Lantinghei SC Extralight"/>
                <a:sym typeface="Lantinghei SC Extralight"/>
              </a:defRPr>
            </a:pPr>
            <a:r>
              <a:t>D:以上都不对</a:t>
            </a:r>
          </a:p>
        </p:txBody>
      </p:sp>
      <p:sp>
        <p:nvSpPr>
          <p:cNvPr id="6"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48215561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77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71"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72" name="在对称多处理器系统中，进程到处理器的分配可以采用以下哪两种方式（C）…"/>
          <p:cNvSpPr/>
          <p:nvPr/>
        </p:nvSpPr>
        <p:spPr>
          <a:xfrm>
            <a:off x="4067983" y="3516795"/>
            <a:ext cx="16248033"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在对称多处理器系统中，进程到处理器的分配可以采用以下哪两种方式（</a:t>
            </a:r>
            <a:r>
              <a:rPr>
                <a:solidFill>
                  <a:schemeClr val="accent5"/>
                </a:solidFill>
                <a:latin typeface="Lantinghei SC Demibold"/>
                <a:ea typeface="Lantinghei SC Demibold"/>
                <a:cs typeface="Lantinghei SC Demibold"/>
                <a:sym typeface="Lantinghei SC Demibold"/>
              </a:rPr>
              <a:t>C</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A:静态分配和主-从式分配方式</a:t>
            </a:r>
          </a:p>
          <a:p>
            <a:pPr algn="l">
              <a:lnSpc>
                <a:spcPct val="110000"/>
              </a:lnSpc>
              <a:defRPr sz="4800">
                <a:latin typeface="Lantinghei SC Extralight"/>
                <a:ea typeface="Lantinghei SC Extralight"/>
                <a:cs typeface="Lantinghei SC Extralight"/>
                <a:sym typeface="Lantinghei SC Extralight"/>
              </a:defRPr>
            </a:pPr>
            <a:r>
              <a:t>B:动态分配和主-从式分配方式</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C:静态分配和动态分配</a:t>
            </a:r>
          </a:p>
          <a:p>
            <a:pPr algn="l">
              <a:lnSpc>
                <a:spcPct val="110000"/>
              </a:lnSpc>
              <a:defRPr sz="4800">
                <a:latin typeface="Lantinghei SC Extralight"/>
                <a:ea typeface="Lantinghei SC Extralight"/>
                <a:cs typeface="Lantinghei SC Extralight"/>
                <a:sym typeface="Lantinghei SC Extralight"/>
              </a:defRPr>
            </a:pPr>
            <a:r>
              <a:t>D:以上都不对</a:t>
            </a:r>
          </a:p>
        </p:txBody>
      </p:sp>
      <p:sp>
        <p:nvSpPr>
          <p:cNvPr id="6" name="3.5.2.2 非对称多处理器系统（MPS）中的进程分配方式"/>
          <p:cNvSpPr/>
          <p:nvPr/>
        </p:nvSpPr>
        <p:spPr>
          <a:xfrm>
            <a:off x="113431" y="68697"/>
            <a:ext cx="10361811"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dirty="0">
                <a:solidFill>
                  <a:schemeClr val="bg1">
                    <a:lumMod val="75000"/>
                  </a:schemeClr>
                </a:solidFill>
                <a:latin typeface="SimSun" charset="-122"/>
                <a:ea typeface="SimSun" charset="-122"/>
                <a:cs typeface="SimSun" charset="-122"/>
              </a:rPr>
              <a:t>3.5.2.2 非对称多处理器系统（MPS）中的进程分配方式 </a:t>
            </a:r>
          </a:p>
        </p:txBody>
      </p:sp>
    </p:spTree>
    <p:extLst>
      <p:ext uri="{BB962C8B-B14F-4D97-AF65-F5344CB8AC3E}">
        <p14:creationId xmlns:p14="http://schemas.microsoft.com/office/powerpoint/2010/main" val="113365478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77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779" name="多处理器系统"/>
          <p:cNvSpPr/>
          <p:nvPr/>
        </p:nvSpPr>
        <p:spPr>
          <a:xfrm>
            <a:off x="477863" y="866856"/>
            <a:ext cx="456142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pic>
        <p:nvPicPr>
          <p:cNvPr id="780" name="屏幕快照 2018-02-28 下午3.08.36.png" descr="屏幕快照 2018-02-28 下午3.08.36.png"/>
          <p:cNvPicPr>
            <a:picLocks noChangeAspect="1"/>
          </p:cNvPicPr>
          <p:nvPr/>
        </p:nvPicPr>
        <p:blipFill>
          <a:blip r:embed="rId4">
            <a:extLst/>
          </a:blip>
          <a:srcRect l="3627" t="11363" r="9722"/>
          <a:stretch>
            <a:fillRect/>
          </a:stretch>
        </p:blipFill>
        <p:spPr>
          <a:xfrm>
            <a:off x="1650578" y="4161353"/>
            <a:ext cx="5519342" cy="6508709"/>
          </a:xfrm>
          <a:custGeom>
            <a:avLst/>
            <a:gdLst/>
            <a:ahLst/>
            <a:cxnLst>
              <a:cxn ang="0">
                <a:pos x="wd2" y="hd2"/>
              </a:cxn>
              <a:cxn ang="5400000">
                <a:pos x="wd2" y="hd2"/>
              </a:cxn>
              <a:cxn ang="10800000">
                <a:pos x="wd2" y="hd2"/>
              </a:cxn>
              <a:cxn ang="16200000">
                <a:pos x="wd2" y="hd2"/>
              </a:cxn>
            </a:cxnLst>
            <a:rect l="0" t="0" r="r" b="b"/>
            <a:pathLst>
              <a:path w="21599" h="21600" extrusionOk="0">
                <a:moveTo>
                  <a:pt x="5099" y="0"/>
                </a:moveTo>
                <a:lnTo>
                  <a:pt x="5099" y="263"/>
                </a:lnTo>
                <a:cubicBezTo>
                  <a:pt x="5099" y="580"/>
                  <a:pt x="4790" y="826"/>
                  <a:pt x="4507" y="734"/>
                </a:cubicBezTo>
                <a:cubicBezTo>
                  <a:pt x="4395" y="697"/>
                  <a:pt x="4335" y="713"/>
                  <a:pt x="4375" y="768"/>
                </a:cubicBezTo>
                <a:cubicBezTo>
                  <a:pt x="4415" y="823"/>
                  <a:pt x="4391" y="996"/>
                  <a:pt x="4321" y="1154"/>
                </a:cubicBezTo>
                <a:cubicBezTo>
                  <a:pt x="4231" y="1355"/>
                  <a:pt x="4096" y="1440"/>
                  <a:pt x="3870" y="1440"/>
                </a:cubicBezTo>
                <a:cubicBezTo>
                  <a:pt x="3603" y="1440"/>
                  <a:pt x="3543" y="1501"/>
                  <a:pt x="3509" y="1800"/>
                </a:cubicBezTo>
                <a:cubicBezTo>
                  <a:pt x="3473" y="2117"/>
                  <a:pt x="3417" y="2164"/>
                  <a:pt x="3044" y="2194"/>
                </a:cubicBezTo>
                <a:cubicBezTo>
                  <a:pt x="2696" y="2223"/>
                  <a:pt x="2620" y="2277"/>
                  <a:pt x="2620" y="2493"/>
                </a:cubicBezTo>
                <a:cubicBezTo>
                  <a:pt x="2620" y="2768"/>
                  <a:pt x="2468" y="2898"/>
                  <a:pt x="2112" y="2930"/>
                </a:cubicBezTo>
                <a:cubicBezTo>
                  <a:pt x="1996" y="2941"/>
                  <a:pt x="1736" y="2990"/>
                  <a:pt x="1533" y="3040"/>
                </a:cubicBezTo>
                <a:cubicBezTo>
                  <a:pt x="1314" y="3093"/>
                  <a:pt x="1043" y="3082"/>
                  <a:pt x="862" y="3012"/>
                </a:cubicBezTo>
                <a:cubicBezTo>
                  <a:pt x="695" y="2948"/>
                  <a:pt x="434" y="2923"/>
                  <a:pt x="281" y="2957"/>
                </a:cubicBezTo>
                <a:cubicBezTo>
                  <a:pt x="11" y="3017"/>
                  <a:pt x="4" y="3065"/>
                  <a:pt x="39" y="4749"/>
                </a:cubicBezTo>
                <a:lnTo>
                  <a:pt x="75" y="6480"/>
                </a:lnTo>
                <a:lnTo>
                  <a:pt x="466" y="6444"/>
                </a:lnTo>
                <a:cubicBezTo>
                  <a:pt x="1875" y="6315"/>
                  <a:pt x="3084" y="6309"/>
                  <a:pt x="3352" y="6431"/>
                </a:cubicBezTo>
                <a:cubicBezTo>
                  <a:pt x="3514" y="6505"/>
                  <a:pt x="3767" y="6538"/>
                  <a:pt x="3915" y="6505"/>
                </a:cubicBezTo>
                <a:cubicBezTo>
                  <a:pt x="4243" y="6432"/>
                  <a:pt x="4385" y="6600"/>
                  <a:pt x="4335" y="7006"/>
                </a:cubicBezTo>
                <a:cubicBezTo>
                  <a:pt x="4294" y="7338"/>
                  <a:pt x="4344" y="7365"/>
                  <a:pt x="4703" y="7202"/>
                </a:cubicBezTo>
                <a:cubicBezTo>
                  <a:pt x="4877" y="7123"/>
                  <a:pt x="4986" y="7139"/>
                  <a:pt x="5104" y="7260"/>
                </a:cubicBezTo>
                <a:cubicBezTo>
                  <a:pt x="5264" y="7424"/>
                  <a:pt x="5288" y="7576"/>
                  <a:pt x="5378" y="8972"/>
                </a:cubicBezTo>
                <a:lnTo>
                  <a:pt x="5425" y="9692"/>
                </a:lnTo>
                <a:lnTo>
                  <a:pt x="4922" y="9728"/>
                </a:lnTo>
                <a:cubicBezTo>
                  <a:pt x="4135" y="9783"/>
                  <a:pt x="4107" y="9751"/>
                  <a:pt x="4183" y="8902"/>
                </a:cubicBezTo>
                <a:lnTo>
                  <a:pt x="4251" y="8140"/>
                </a:lnTo>
                <a:lnTo>
                  <a:pt x="2126" y="8136"/>
                </a:lnTo>
                <a:lnTo>
                  <a:pt x="0" y="8132"/>
                </a:lnTo>
                <a:lnTo>
                  <a:pt x="17" y="9521"/>
                </a:lnTo>
                <a:lnTo>
                  <a:pt x="34" y="10911"/>
                </a:lnTo>
                <a:lnTo>
                  <a:pt x="2084" y="10911"/>
                </a:lnTo>
                <a:lnTo>
                  <a:pt x="4134" y="10911"/>
                </a:lnTo>
                <a:lnTo>
                  <a:pt x="4164" y="10591"/>
                </a:lnTo>
                <a:cubicBezTo>
                  <a:pt x="4204" y="10151"/>
                  <a:pt x="4276" y="10080"/>
                  <a:pt x="4689" y="10080"/>
                </a:cubicBezTo>
                <a:cubicBezTo>
                  <a:pt x="5318" y="10080"/>
                  <a:pt x="5360" y="10208"/>
                  <a:pt x="5360" y="12138"/>
                </a:cubicBezTo>
                <a:cubicBezTo>
                  <a:pt x="5360" y="14099"/>
                  <a:pt x="5313" y="14226"/>
                  <a:pt x="4617" y="14159"/>
                </a:cubicBezTo>
                <a:cubicBezTo>
                  <a:pt x="4293" y="14127"/>
                  <a:pt x="4251" y="14078"/>
                  <a:pt x="4251" y="13736"/>
                </a:cubicBezTo>
                <a:cubicBezTo>
                  <a:pt x="4251" y="13317"/>
                  <a:pt x="3992" y="13080"/>
                  <a:pt x="3755" y="13281"/>
                </a:cubicBezTo>
                <a:cubicBezTo>
                  <a:pt x="3580" y="13430"/>
                  <a:pt x="1076" y="13447"/>
                  <a:pt x="627" y="13302"/>
                </a:cubicBezTo>
                <a:cubicBezTo>
                  <a:pt x="91" y="13129"/>
                  <a:pt x="33" y="13264"/>
                  <a:pt x="54" y="14677"/>
                </a:cubicBezTo>
                <a:lnTo>
                  <a:pt x="75" y="16006"/>
                </a:lnTo>
                <a:lnTo>
                  <a:pt x="713" y="16041"/>
                </a:lnTo>
                <a:cubicBezTo>
                  <a:pt x="1064" y="16060"/>
                  <a:pt x="1413" y="16022"/>
                  <a:pt x="1489" y="15958"/>
                </a:cubicBezTo>
                <a:cubicBezTo>
                  <a:pt x="1665" y="15809"/>
                  <a:pt x="3491" y="15803"/>
                  <a:pt x="3599" y="15951"/>
                </a:cubicBezTo>
                <a:cubicBezTo>
                  <a:pt x="3643" y="16012"/>
                  <a:pt x="3793" y="16062"/>
                  <a:pt x="3933" y="16062"/>
                </a:cubicBezTo>
                <a:cubicBezTo>
                  <a:pt x="4128" y="16062"/>
                  <a:pt x="4186" y="15985"/>
                  <a:pt x="4186" y="15723"/>
                </a:cubicBezTo>
                <a:cubicBezTo>
                  <a:pt x="4186" y="15537"/>
                  <a:pt x="4133" y="15411"/>
                  <a:pt x="4069" y="15444"/>
                </a:cubicBezTo>
                <a:cubicBezTo>
                  <a:pt x="3885" y="15541"/>
                  <a:pt x="3639" y="15211"/>
                  <a:pt x="3686" y="14932"/>
                </a:cubicBezTo>
                <a:cubicBezTo>
                  <a:pt x="3726" y="14689"/>
                  <a:pt x="3782" y="14677"/>
                  <a:pt x="4773" y="14677"/>
                </a:cubicBezTo>
                <a:lnTo>
                  <a:pt x="5816" y="14677"/>
                </a:lnTo>
                <a:lnTo>
                  <a:pt x="5816" y="15424"/>
                </a:lnTo>
                <a:cubicBezTo>
                  <a:pt x="5816" y="16342"/>
                  <a:pt x="5581" y="16424"/>
                  <a:pt x="5490" y="15538"/>
                </a:cubicBezTo>
                <a:lnTo>
                  <a:pt x="5425" y="14899"/>
                </a:lnTo>
                <a:lnTo>
                  <a:pt x="5332" y="15818"/>
                </a:lnTo>
                <a:cubicBezTo>
                  <a:pt x="5223" y="16881"/>
                  <a:pt x="5189" y="16948"/>
                  <a:pt x="4777" y="16948"/>
                </a:cubicBezTo>
                <a:cubicBezTo>
                  <a:pt x="4556" y="16948"/>
                  <a:pt x="4436" y="17038"/>
                  <a:pt x="4338" y="17276"/>
                </a:cubicBezTo>
                <a:cubicBezTo>
                  <a:pt x="4250" y="17489"/>
                  <a:pt x="4083" y="17630"/>
                  <a:pt x="3861" y="17678"/>
                </a:cubicBezTo>
                <a:cubicBezTo>
                  <a:pt x="3585" y="17736"/>
                  <a:pt x="3526" y="17807"/>
                  <a:pt x="3558" y="18041"/>
                </a:cubicBezTo>
                <a:lnTo>
                  <a:pt x="3599" y="18332"/>
                </a:lnTo>
                <a:lnTo>
                  <a:pt x="1814" y="18363"/>
                </a:lnTo>
                <a:lnTo>
                  <a:pt x="30" y="18394"/>
                </a:lnTo>
                <a:lnTo>
                  <a:pt x="19" y="19806"/>
                </a:lnTo>
                <a:lnTo>
                  <a:pt x="6" y="21219"/>
                </a:lnTo>
                <a:lnTo>
                  <a:pt x="823" y="21209"/>
                </a:lnTo>
                <a:cubicBezTo>
                  <a:pt x="1273" y="21203"/>
                  <a:pt x="1736" y="21161"/>
                  <a:pt x="1853" y="21115"/>
                </a:cubicBezTo>
                <a:cubicBezTo>
                  <a:pt x="1970" y="21070"/>
                  <a:pt x="2351" y="21048"/>
                  <a:pt x="2701" y="21067"/>
                </a:cubicBezTo>
                <a:cubicBezTo>
                  <a:pt x="3214" y="21094"/>
                  <a:pt x="3363" y="21150"/>
                  <a:pt x="3467" y="21351"/>
                </a:cubicBezTo>
                <a:cubicBezTo>
                  <a:pt x="3545" y="21503"/>
                  <a:pt x="3710" y="21600"/>
                  <a:pt x="3887" y="21600"/>
                </a:cubicBezTo>
                <a:cubicBezTo>
                  <a:pt x="4175" y="21600"/>
                  <a:pt x="4180" y="21574"/>
                  <a:pt x="4215" y="19966"/>
                </a:cubicBezTo>
                <a:lnTo>
                  <a:pt x="4251" y="18332"/>
                </a:lnTo>
                <a:lnTo>
                  <a:pt x="4675" y="18298"/>
                </a:lnTo>
                <a:cubicBezTo>
                  <a:pt x="5023" y="18270"/>
                  <a:pt x="5099" y="18215"/>
                  <a:pt x="5099" y="17999"/>
                </a:cubicBezTo>
                <a:cubicBezTo>
                  <a:pt x="5099" y="17748"/>
                  <a:pt x="5271" y="17579"/>
                  <a:pt x="5556" y="17549"/>
                </a:cubicBezTo>
                <a:cubicBezTo>
                  <a:pt x="5627" y="17541"/>
                  <a:pt x="5756" y="17528"/>
                  <a:pt x="5841" y="17518"/>
                </a:cubicBezTo>
                <a:cubicBezTo>
                  <a:pt x="5927" y="17509"/>
                  <a:pt x="6015" y="17340"/>
                  <a:pt x="6037" y="17142"/>
                </a:cubicBezTo>
                <a:cubicBezTo>
                  <a:pt x="6078" y="16785"/>
                  <a:pt x="6086" y="16781"/>
                  <a:pt x="6840" y="16748"/>
                </a:cubicBezTo>
                <a:cubicBezTo>
                  <a:pt x="7312" y="16727"/>
                  <a:pt x="7675" y="16768"/>
                  <a:pt x="7797" y="16853"/>
                </a:cubicBezTo>
                <a:cubicBezTo>
                  <a:pt x="7961" y="16969"/>
                  <a:pt x="7986" y="16956"/>
                  <a:pt x="7949" y="16776"/>
                </a:cubicBezTo>
                <a:cubicBezTo>
                  <a:pt x="7906" y="16567"/>
                  <a:pt x="8003" y="16560"/>
                  <a:pt x="10841" y="16560"/>
                </a:cubicBezTo>
                <a:lnTo>
                  <a:pt x="13778" y="16560"/>
                </a:lnTo>
                <a:lnTo>
                  <a:pt x="13817" y="17380"/>
                </a:lnTo>
                <a:cubicBezTo>
                  <a:pt x="13838" y="17831"/>
                  <a:pt x="13808" y="18241"/>
                  <a:pt x="13750" y="18290"/>
                </a:cubicBezTo>
                <a:cubicBezTo>
                  <a:pt x="13691" y="18340"/>
                  <a:pt x="13308" y="18389"/>
                  <a:pt x="12899" y="18401"/>
                </a:cubicBezTo>
                <a:cubicBezTo>
                  <a:pt x="12162" y="18421"/>
                  <a:pt x="12153" y="18424"/>
                  <a:pt x="12194" y="18737"/>
                </a:cubicBezTo>
                <a:cubicBezTo>
                  <a:pt x="12216" y="18910"/>
                  <a:pt x="12273" y="19086"/>
                  <a:pt x="12321" y="19127"/>
                </a:cubicBezTo>
                <a:cubicBezTo>
                  <a:pt x="12443" y="19230"/>
                  <a:pt x="12429" y="20468"/>
                  <a:pt x="12305" y="20533"/>
                </a:cubicBezTo>
                <a:cubicBezTo>
                  <a:pt x="12249" y="20563"/>
                  <a:pt x="12190" y="20727"/>
                  <a:pt x="12175" y="20899"/>
                </a:cubicBezTo>
                <a:cubicBezTo>
                  <a:pt x="12150" y="21181"/>
                  <a:pt x="12188" y="21211"/>
                  <a:pt x="12540" y="21202"/>
                </a:cubicBezTo>
                <a:cubicBezTo>
                  <a:pt x="12756" y="21197"/>
                  <a:pt x="12969" y="21160"/>
                  <a:pt x="13017" y="21119"/>
                </a:cubicBezTo>
                <a:cubicBezTo>
                  <a:pt x="13155" y="21002"/>
                  <a:pt x="14603" y="21035"/>
                  <a:pt x="14693" y="21157"/>
                </a:cubicBezTo>
                <a:cubicBezTo>
                  <a:pt x="14737" y="21219"/>
                  <a:pt x="14946" y="21259"/>
                  <a:pt x="15157" y="21246"/>
                </a:cubicBezTo>
                <a:cubicBezTo>
                  <a:pt x="15457" y="21226"/>
                  <a:pt x="15539" y="21167"/>
                  <a:pt x="15539" y="20973"/>
                </a:cubicBezTo>
                <a:cubicBezTo>
                  <a:pt x="15539" y="20837"/>
                  <a:pt x="15478" y="20695"/>
                  <a:pt x="15402" y="20656"/>
                </a:cubicBezTo>
                <a:cubicBezTo>
                  <a:pt x="15308" y="20606"/>
                  <a:pt x="15310" y="20538"/>
                  <a:pt x="15409" y="20437"/>
                </a:cubicBezTo>
                <a:cubicBezTo>
                  <a:pt x="15487" y="20356"/>
                  <a:pt x="15502" y="20264"/>
                  <a:pt x="15440" y="20232"/>
                </a:cubicBezTo>
                <a:cubicBezTo>
                  <a:pt x="15305" y="20161"/>
                  <a:pt x="15325" y="19189"/>
                  <a:pt x="15468" y="18913"/>
                </a:cubicBezTo>
                <a:cubicBezTo>
                  <a:pt x="15656" y="18549"/>
                  <a:pt x="15457" y="18401"/>
                  <a:pt x="14731" y="18365"/>
                </a:cubicBezTo>
                <a:lnTo>
                  <a:pt x="14039" y="18332"/>
                </a:lnTo>
                <a:lnTo>
                  <a:pt x="14000" y="17624"/>
                </a:lnTo>
                <a:cubicBezTo>
                  <a:pt x="13954" y="16804"/>
                  <a:pt x="14030" y="16540"/>
                  <a:pt x="14269" y="16695"/>
                </a:cubicBezTo>
                <a:cubicBezTo>
                  <a:pt x="14358" y="16753"/>
                  <a:pt x="14789" y="16786"/>
                  <a:pt x="15228" y="16768"/>
                </a:cubicBezTo>
                <a:cubicBezTo>
                  <a:pt x="16141" y="16730"/>
                  <a:pt x="16468" y="16870"/>
                  <a:pt x="16499" y="17309"/>
                </a:cubicBezTo>
                <a:cubicBezTo>
                  <a:pt x="16516" y="17556"/>
                  <a:pt x="16566" y="17592"/>
                  <a:pt x="16814" y="17539"/>
                </a:cubicBezTo>
                <a:cubicBezTo>
                  <a:pt x="17218" y="17453"/>
                  <a:pt x="17475" y="17662"/>
                  <a:pt x="17397" y="18011"/>
                </a:cubicBezTo>
                <a:cubicBezTo>
                  <a:pt x="17341" y="18260"/>
                  <a:pt x="17373" y="18292"/>
                  <a:pt x="17644" y="18263"/>
                </a:cubicBezTo>
                <a:cubicBezTo>
                  <a:pt x="18247" y="18196"/>
                  <a:pt x="18294" y="18310"/>
                  <a:pt x="18273" y="19788"/>
                </a:cubicBezTo>
                <a:cubicBezTo>
                  <a:pt x="18262" y="20548"/>
                  <a:pt x="18288" y="21200"/>
                  <a:pt x="18332" y="21236"/>
                </a:cubicBezTo>
                <a:cubicBezTo>
                  <a:pt x="18375" y="21273"/>
                  <a:pt x="18634" y="21240"/>
                  <a:pt x="18909" y="21163"/>
                </a:cubicBezTo>
                <a:cubicBezTo>
                  <a:pt x="19366" y="21035"/>
                  <a:pt x="20227" y="21043"/>
                  <a:pt x="21185" y="21184"/>
                </a:cubicBezTo>
                <a:cubicBezTo>
                  <a:pt x="21396" y="21215"/>
                  <a:pt x="21547" y="21186"/>
                  <a:pt x="21553" y="21114"/>
                </a:cubicBezTo>
                <a:cubicBezTo>
                  <a:pt x="21561" y="21006"/>
                  <a:pt x="21556" y="18897"/>
                  <a:pt x="21547" y="18526"/>
                </a:cubicBezTo>
                <a:cubicBezTo>
                  <a:pt x="21544" y="18425"/>
                  <a:pt x="21198" y="18388"/>
                  <a:pt x="20261" y="18388"/>
                </a:cubicBezTo>
                <a:cubicBezTo>
                  <a:pt x="18963" y="18388"/>
                  <a:pt x="18739" y="18344"/>
                  <a:pt x="18899" y="18124"/>
                </a:cubicBezTo>
                <a:cubicBezTo>
                  <a:pt x="19071" y="17888"/>
                  <a:pt x="19021" y="17642"/>
                  <a:pt x="18812" y="17688"/>
                </a:cubicBezTo>
                <a:cubicBezTo>
                  <a:pt x="18519" y="17753"/>
                  <a:pt x="18141" y="17485"/>
                  <a:pt x="18116" y="17194"/>
                </a:cubicBezTo>
                <a:cubicBezTo>
                  <a:pt x="18099" y="17004"/>
                  <a:pt x="18013" y="16948"/>
                  <a:pt x="17738" y="16948"/>
                </a:cubicBezTo>
                <a:cubicBezTo>
                  <a:pt x="17335" y="16948"/>
                  <a:pt x="17247" y="16867"/>
                  <a:pt x="17207" y="16459"/>
                </a:cubicBezTo>
                <a:cubicBezTo>
                  <a:pt x="17175" y="16132"/>
                  <a:pt x="17024" y="16101"/>
                  <a:pt x="16622" y="16340"/>
                </a:cubicBezTo>
                <a:cubicBezTo>
                  <a:pt x="16467" y="16432"/>
                  <a:pt x="16313" y="16469"/>
                  <a:pt x="16280" y="16423"/>
                </a:cubicBezTo>
                <a:cubicBezTo>
                  <a:pt x="16146" y="16237"/>
                  <a:pt x="16192" y="10314"/>
                  <a:pt x="16328" y="10243"/>
                </a:cubicBezTo>
                <a:cubicBezTo>
                  <a:pt x="16412" y="10199"/>
                  <a:pt x="16421" y="10121"/>
                  <a:pt x="16348" y="10043"/>
                </a:cubicBezTo>
                <a:cubicBezTo>
                  <a:pt x="16283" y="9972"/>
                  <a:pt x="16237" y="9466"/>
                  <a:pt x="16244" y="8918"/>
                </a:cubicBezTo>
                <a:lnTo>
                  <a:pt x="16258" y="7922"/>
                </a:lnTo>
                <a:lnTo>
                  <a:pt x="16747" y="7956"/>
                </a:lnTo>
                <a:cubicBezTo>
                  <a:pt x="17195" y="7989"/>
                  <a:pt x="17237" y="7968"/>
                  <a:pt x="17237" y="7710"/>
                </a:cubicBezTo>
                <a:cubicBezTo>
                  <a:pt x="17237" y="7399"/>
                  <a:pt x="17539" y="7200"/>
                  <a:pt x="18010" y="7200"/>
                </a:cubicBezTo>
                <a:cubicBezTo>
                  <a:pt x="18077" y="7200"/>
                  <a:pt x="18150" y="7067"/>
                  <a:pt x="18173" y="6904"/>
                </a:cubicBezTo>
                <a:cubicBezTo>
                  <a:pt x="18204" y="6681"/>
                  <a:pt x="18326" y="6575"/>
                  <a:pt x="18672" y="6469"/>
                </a:cubicBezTo>
                <a:cubicBezTo>
                  <a:pt x="19166" y="6319"/>
                  <a:pt x="20659" y="6265"/>
                  <a:pt x="20809" y="6392"/>
                </a:cubicBezTo>
                <a:cubicBezTo>
                  <a:pt x="20983" y="6540"/>
                  <a:pt x="21543" y="6547"/>
                  <a:pt x="21554" y="6401"/>
                </a:cubicBezTo>
                <a:cubicBezTo>
                  <a:pt x="21597" y="5839"/>
                  <a:pt x="21562" y="5119"/>
                  <a:pt x="21483" y="4960"/>
                </a:cubicBezTo>
                <a:cubicBezTo>
                  <a:pt x="21396" y="4784"/>
                  <a:pt x="21435" y="4075"/>
                  <a:pt x="21578" y="3264"/>
                </a:cubicBezTo>
                <a:cubicBezTo>
                  <a:pt x="21591" y="3188"/>
                  <a:pt x="21599" y="3129"/>
                  <a:pt x="21599" y="3083"/>
                </a:cubicBezTo>
                <a:cubicBezTo>
                  <a:pt x="21600" y="2947"/>
                  <a:pt x="21528" y="2932"/>
                  <a:pt x="21297" y="2942"/>
                </a:cubicBezTo>
                <a:cubicBezTo>
                  <a:pt x="21109" y="2951"/>
                  <a:pt x="20862" y="2992"/>
                  <a:pt x="20747" y="3035"/>
                </a:cubicBezTo>
                <a:cubicBezTo>
                  <a:pt x="20632" y="3077"/>
                  <a:pt x="20049" y="3060"/>
                  <a:pt x="19451" y="2996"/>
                </a:cubicBezTo>
                <a:cubicBezTo>
                  <a:pt x="18854" y="2933"/>
                  <a:pt x="18342" y="2902"/>
                  <a:pt x="18313" y="2927"/>
                </a:cubicBezTo>
                <a:cubicBezTo>
                  <a:pt x="18284" y="2951"/>
                  <a:pt x="18251" y="3636"/>
                  <a:pt x="18238" y="4449"/>
                </a:cubicBezTo>
                <a:lnTo>
                  <a:pt x="18215" y="5926"/>
                </a:lnTo>
                <a:lnTo>
                  <a:pt x="17821" y="5893"/>
                </a:lnTo>
                <a:cubicBezTo>
                  <a:pt x="17476" y="5863"/>
                  <a:pt x="17421" y="5897"/>
                  <a:pt x="17397" y="6152"/>
                </a:cubicBezTo>
                <a:cubicBezTo>
                  <a:pt x="17356" y="6569"/>
                  <a:pt x="17269" y="6646"/>
                  <a:pt x="16848" y="6646"/>
                </a:cubicBezTo>
                <a:cubicBezTo>
                  <a:pt x="16528" y="6646"/>
                  <a:pt x="16482" y="6684"/>
                  <a:pt x="16513" y="6925"/>
                </a:cubicBezTo>
                <a:cubicBezTo>
                  <a:pt x="16554" y="7244"/>
                  <a:pt x="16383" y="7373"/>
                  <a:pt x="15977" y="7328"/>
                </a:cubicBezTo>
                <a:cubicBezTo>
                  <a:pt x="15822" y="7311"/>
                  <a:pt x="15658" y="7351"/>
                  <a:pt x="15611" y="7415"/>
                </a:cubicBezTo>
                <a:cubicBezTo>
                  <a:pt x="15564" y="7480"/>
                  <a:pt x="15353" y="7532"/>
                  <a:pt x="15145" y="7532"/>
                </a:cubicBezTo>
                <a:cubicBezTo>
                  <a:pt x="14740" y="7532"/>
                  <a:pt x="14495" y="7283"/>
                  <a:pt x="14495" y="6871"/>
                </a:cubicBezTo>
                <a:cubicBezTo>
                  <a:pt x="14495" y="6634"/>
                  <a:pt x="14549" y="6604"/>
                  <a:pt x="15187" y="6485"/>
                </a:cubicBezTo>
                <a:lnTo>
                  <a:pt x="15552" y="6418"/>
                </a:lnTo>
                <a:lnTo>
                  <a:pt x="15474" y="5396"/>
                </a:lnTo>
                <a:cubicBezTo>
                  <a:pt x="15364" y="3946"/>
                  <a:pt x="15363" y="3643"/>
                  <a:pt x="15460" y="3268"/>
                </a:cubicBezTo>
                <a:lnTo>
                  <a:pt x="15545" y="2936"/>
                </a:lnTo>
                <a:lnTo>
                  <a:pt x="13879" y="2942"/>
                </a:lnTo>
                <a:cubicBezTo>
                  <a:pt x="12241" y="2949"/>
                  <a:pt x="12212" y="2953"/>
                  <a:pt x="12169" y="3204"/>
                </a:cubicBezTo>
                <a:cubicBezTo>
                  <a:pt x="12145" y="3345"/>
                  <a:pt x="12189" y="3514"/>
                  <a:pt x="12267" y="3580"/>
                </a:cubicBezTo>
                <a:cubicBezTo>
                  <a:pt x="12436" y="3723"/>
                  <a:pt x="12458" y="4945"/>
                  <a:pt x="12293" y="5031"/>
                </a:cubicBezTo>
                <a:cubicBezTo>
                  <a:pt x="12230" y="5064"/>
                  <a:pt x="12186" y="5404"/>
                  <a:pt x="12195" y="5786"/>
                </a:cubicBezTo>
                <a:cubicBezTo>
                  <a:pt x="12211" y="6426"/>
                  <a:pt x="12235" y="6481"/>
                  <a:pt x="12509" y="6493"/>
                </a:cubicBezTo>
                <a:cubicBezTo>
                  <a:pt x="12672" y="6500"/>
                  <a:pt x="12837" y="6463"/>
                  <a:pt x="12875" y="6410"/>
                </a:cubicBezTo>
                <a:cubicBezTo>
                  <a:pt x="12914" y="6358"/>
                  <a:pt x="13103" y="6308"/>
                  <a:pt x="13296" y="6301"/>
                </a:cubicBezTo>
                <a:lnTo>
                  <a:pt x="13647" y="6288"/>
                </a:lnTo>
                <a:lnTo>
                  <a:pt x="13264" y="6218"/>
                </a:lnTo>
                <a:cubicBezTo>
                  <a:pt x="12727" y="6120"/>
                  <a:pt x="12830" y="5926"/>
                  <a:pt x="13419" y="5926"/>
                </a:cubicBezTo>
                <a:lnTo>
                  <a:pt x="13908" y="5926"/>
                </a:lnTo>
                <a:lnTo>
                  <a:pt x="13908" y="6812"/>
                </a:lnTo>
                <a:lnTo>
                  <a:pt x="13908" y="7698"/>
                </a:lnTo>
                <a:lnTo>
                  <a:pt x="11116" y="7698"/>
                </a:lnTo>
                <a:lnTo>
                  <a:pt x="8322" y="7698"/>
                </a:lnTo>
                <a:lnTo>
                  <a:pt x="8267" y="7206"/>
                </a:lnTo>
                <a:cubicBezTo>
                  <a:pt x="8222" y="6791"/>
                  <a:pt x="8261" y="6683"/>
                  <a:pt x="8516" y="6517"/>
                </a:cubicBezTo>
                <a:cubicBezTo>
                  <a:pt x="8682" y="6408"/>
                  <a:pt x="8965" y="6310"/>
                  <a:pt x="9145" y="6300"/>
                </a:cubicBezTo>
                <a:cubicBezTo>
                  <a:pt x="9324" y="6289"/>
                  <a:pt x="9207" y="6250"/>
                  <a:pt x="8884" y="6214"/>
                </a:cubicBezTo>
                <a:cubicBezTo>
                  <a:pt x="8112" y="6127"/>
                  <a:pt x="8132" y="5935"/>
                  <a:pt x="8917" y="5893"/>
                </a:cubicBezTo>
                <a:lnTo>
                  <a:pt x="9536" y="5858"/>
                </a:lnTo>
                <a:lnTo>
                  <a:pt x="9535" y="4840"/>
                </a:lnTo>
                <a:cubicBezTo>
                  <a:pt x="9533" y="3379"/>
                  <a:pt x="9440" y="3002"/>
                  <a:pt x="9061" y="2921"/>
                </a:cubicBezTo>
                <a:cubicBezTo>
                  <a:pt x="8890" y="2885"/>
                  <a:pt x="8665" y="2915"/>
                  <a:pt x="8561" y="2988"/>
                </a:cubicBezTo>
                <a:cubicBezTo>
                  <a:pt x="8369" y="3123"/>
                  <a:pt x="7069" y="3094"/>
                  <a:pt x="6404" y="2940"/>
                </a:cubicBezTo>
                <a:lnTo>
                  <a:pt x="6077" y="2865"/>
                </a:lnTo>
                <a:lnTo>
                  <a:pt x="6099" y="4558"/>
                </a:lnTo>
                <a:cubicBezTo>
                  <a:pt x="6111" y="5490"/>
                  <a:pt x="6065" y="6340"/>
                  <a:pt x="5997" y="6448"/>
                </a:cubicBezTo>
                <a:cubicBezTo>
                  <a:pt x="5867" y="6654"/>
                  <a:pt x="5300" y="6721"/>
                  <a:pt x="5172" y="6546"/>
                </a:cubicBezTo>
                <a:cubicBezTo>
                  <a:pt x="5132" y="6490"/>
                  <a:pt x="5085" y="6314"/>
                  <a:pt x="5069" y="6155"/>
                </a:cubicBezTo>
                <a:cubicBezTo>
                  <a:pt x="5054" y="5996"/>
                  <a:pt x="4982" y="5886"/>
                  <a:pt x="4908" y="5910"/>
                </a:cubicBezTo>
                <a:cubicBezTo>
                  <a:pt x="4834" y="5934"/>
                  <a:pt x="4645" y="5913"/>
                  <a:pt x="4490" y="5864"/>
                </a:cubicBezTo>
                <a:cubicBezTo>
                  <a:pt x="4217" y="5777"/>
                  <a:pt x="4208" y="5719"/>
                  <a:pt x="4211" y="3993"/>
                </a:cubicBezTo>
                <a:cubicBezTo>
                  <a:pt x="4214" y="2109"/>
                  <a:pt x="4268" y="1946"/>
                  <a:pt x="4847" y="2074"/>
                </a:cubicBezTo>
                <a:cubicBezTo>
                  <a:pt x="5032" y="2115"/>
                  <a:pt x="5089" y="2049"/>
                  <a:pt x="5122" y="1756"/>
                </a:cubicBezTo>
                <a:lnTo>
                  <a:pt x="5164" y="1384"/>
                </a:lnTo>
                <a:lnTo>
                  <a:pt x="8166" y="1329"/>
                </a:lnTo>
                <a:lnTo>
                  <a:pt x="11169" y="1274"/>
                </a:lnTo>
                <a:lnTo>
                  <a:pt x="11211" y="637"/>
                </a:lnTo>
                <a:lnTo>
                  <a:pt x="11254" y="0"/>
                </a:lnTo>
                <a:lnTo>
                  <a:pt x="8177" y="0"/>
                </a:lnTo>
                <a:lnTo>
                  <a:pt x="5099" y="0"/>
                </a:lnTo>
                <a:close/>
                <a:moveTo>
                  <a:pt x="18299" y="8141"/>
                </a:moveTo>
                <a:lnTo>
                  <a:pt x="18257" y="8972"/>
                </a:lnTo>
                <a:cubicBezTo>
                  <a:pt x="18234" y="9429"/>
                  <a:pt x="18235" y="10038"/>
                  <a:pt x="18260" y="10326"/>
                </a:cubicBezTo>
                <a:lnTo>
                  <a:pt x="18305" y="10849"/>
                </a:lnTo>
                <a:lnTo>
                  <a:pt x="19760" y="10884"/>
                </a:lnTo>
                <a:cubicBezTo>
                  <a:pt x="20561" y="10904"/>
                  <a:pt x="21301" y="10919"/>
                  <a:pt x="21404" y="10916"/>
                </a:cubicBezTo>
                <a:cubicBezTo>
                  <a:pt x="21523" y="10913"/>
                  <a:pt x="21587" y="10793"/>
                  <a:pt x="21584" y="10579"/>
                </a:cubicBezTo>
                <a:cubicBezTo>
                  <a:pt x="21581" y="10396"/>
                  <a:pt x="21570" y="9772"/>
                  <a:pt x="21561" y="9193"/>
                </a:cubicBezTo>
                <a:lnTo>
                  <a:pt x="21543" y="8141"/>
                </a:lnTo>
                <a:lnTo>
                  <a:pt x="19920" y="8141"/>
                </a:lnTo>
                <a:lnTo>
                  <a:pt x="18299" y="8141"/>
                </a:lnTo>
                <a:close/>
                <a:moveTo>
                  <a:pt x="18405" y="13233"/>
                </a:moveTo>
                <a:cubicBezTo>
                  <a:pt x="18314" y="13252"/>
                  <a:pt x="18289" y="13418"/>
                  <a:pt x="18260" y="13894"/>
                </a:cubicBezTo>
                <a:cubicBezTo>
                  <a:pt x="18236" y="14294"/>
                  <a:pt x="18235" y="14945"/>
                  <a:pt x="18259" y="15341"/>
                </a:cubicBezTo>
                <a:cubicBezTo>
                  <a:pt x="18299" y="16013"/>
                  <a:pt x="18415" y="16215"/>
                  <a:pt x="18607" y="15951"/>
                </a:cubicBezTo>
                <a:cubicBezTo>
                  <a:pt x="18651" y="15890"/>
                  <a:pt x="19236" y="15840"/>
                  <a:pt x="19911" y="15840"/>
                </a:cubicBezTo>
                <a:cubicBezTo>
                  <a:pt x="20587" y="15840"/>
                  <a:pt x="21173" y="15890"/>
                  <a:pt x="21217" y="15951"/>
                </a:cubicBezTo>
                <a:cubicBezTo>
                  <a:pt x="21455" y="16277"/>
                  <a:pt x="21543" y="15939"/>
                  <a:pt x="21543" y="14705"/>
                </a:cubicBezTo>
                <a:lnTo>
                  <a:pt x="21543" y="13347"/>
                </a:lnTo>
                <a:lnTo>
                  <a:pt x="20141" y="13347"/>
                </a:lnTo>
                <a:cubicBezTo>
                  <a:pt x="19369" y="13347"/>
                  <a:pt x="18640" y="13306"/>
                  <a:pt x="18521" y="13256"/>
                </a:cubicBezTo>
                <a:cubicBezTo>
                  <a:pt x="18474" y="13236"/>
                  <a:pt x="18435" y="13226"/>
                  <a:pt x="18405" y="13233"/>
                </a:cubicBezTo>
                <a:close/>
                <a:moveTo>
                  <a:pt x="17221" y="14190"/>
                </a:moveTo>
                <a:cubicBezTo>
                  <a:pt x="17079" y="14190"/>
                  <a:pt x="16931" y="14196"/>
                  <a:pt x="16814" y="14209"/>
                </a:cubicBezTo>
                <a:cubicBezTo>
                  <a:pt x="16580" y="14233"/>
                  <a:pt x="16741" y="14254"/>
                  <a:pt x="17171" y="14255"/>
                </a:cubicBezTo>
                <a:cubicBezTo>
                  <a:pt x="17602" y="14255"/>
                  <a:pt x="17793" y="14235"/>
                  <a:pt x="17597" y="14210"/>
                </a:cubicBezTo>
                <a:cubicBezTo>
                  <a:pt x="17499" y="14197"/>
                  <a:pt x="17363" y="14190"/>
                  <a:pt x="17221" y="14190"/>
                </a:cubicBezTo>
                <a:close/>
                <a:moveTo>
                  <a:pt x="8232" y="18365"/>
                </a:moveTo>
                <a:cubicBezTo>
                  <a:pt x="8124" y="18372"/>
                  <a:pt x="7610" y="18387"/>
                  <a:pt x="7090" y="18397"/>
                </a:cubicBezTo>
                <a:cubicBezTo>
                  <a:pt x="6317" y="18412"/>
                  <a:pt x="6141" y="18449"/>
                  <a:pt x="6132" y="18596"/>
                </a:cubicBezTo>
                <a:cubicBezTo>
                  <a:pt x="6126" y="18695"/>
                  <a:pt x="6111" y="19335"/>
                  <a:pt x="6099" y="20018"/>
                </a:cubicBezTo>
                <a:lnTo>
                  <a:pt x="6077" y="21260"/>
                </a:lnTo>
                <a:lnTo>
                  <a:pt x="6404" y="21227"/>
                </a:lnTo>
                <a:cubicBezTo>
                  <a:pt x="6583" y="21209"/>
                  <a:pt x="6834" y="21155"/>
                  <a:pt x="6961" y="21107"/>
                </a:cubicBezTo>
                <a:cubicBezTo>
                  <a:pt x="7229" y="21006"/>
                  <a:pt x="8701" y="21082"/>
                  <a:pt x="9070" y="21215"/>
                </a:cubicBezTo>
                <a:cubicBezTo>
                  <a:pt x="9274" y="21289"/>
                  <a:pt x="9304" y="21270"/>
                  <a:pt x="9235" y="21117"/>
                </a:cubicBezTo>
                <a:cubicBezTo>
                  <a:pt x="9182" y="20999"/>
                  <a:pt x="9223" y="20903"/>
                  <a:pt x="9344" y="20864"/>
                </a:cubicBezTo>
                <a:cubicBezTo>
                  <a:pt x="9498" y="20813"/>
                  <a:pt x="9536" y="20558"/>
                  <a:pt x="9536" y="19594"/>
                </a:cubicBezTo>
                <a:lnTo>
                  <a:pt x="9536" y="18388"/>
                </a:lnTo>
                <a:lnTo>
                  <a:pt x="8982" y="18371"/>
                </a:lnTo>
                <a:cubicBezTo>
                  <a:pt x="8677" y="18361"/>
                  <a:pt x="8339" y="18358"/>
                  <a:pt x="8232" y="18365"/>
                </a:cubicBezTo>
                <a:close/>
              </a:path>
            </a:pathLst>
          </a:custGeom>
          <a:ln w="12700">
            <a:miter lim="400000"/>
          </a:ln>
        </p:spPr>
      </p:pic>
      <p:grpSp>
        <p:nvGrpSpPr>
          <p:cNvPr id="783" name="多处理器系统的类型"/>
          <p:cNvGrpSpPr/>
          <p:nvPr/>
        </p:nvGrpSpPr>
        <p:grpSpPr>
          <a:xfrm>
            <a:off x="11173609" y="5040152"/>
            <a:ext cx="5981701" cy="1143001"/>
            <a:chOff x="0" y="0"/>
            <a:chExt cx="5981700" cy="1143000"/>
          </a:xfrm>
        </p:grpSpPr>
        <p:sp>
          <p:nvSpPr>
            <p:cNvPr id="782" name="多处理器系统的类型"/>
            <p:cNvSpPr/>
            <p:nvPr/>
          </p:nvSpPr>
          <p:spPr>
            <a:xfrm>
              <a:off x="38100" y="38100"/>
              <a:ext cx="590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多处理器系统的类型</a:t>
              </a:r>
            </a:p>
          </p:txBody>
        </p:sp>
        <p:pic>
          <p:nvPicPr>
            <p:cNvPr id="781" name="多处理器系统的类型" descr="多处理器系统的类型"/>
            <p:cNvPicPr>
              <a:picLocks/>
            </p:cNvPicPr>
            <p:nvPr/>
          </p:nvPicPr>
          <p:blipFill>
            <a:blip r:embed="rId5">
              <a:extLst/>
            </a:blip>
            <a:stretch>
              <a:fillRect/>
            </a:stretch>
          </p:blipFill>
          <p:spPr>
            <a:xfrm>
              <a:off x="0" y="-1"/>
              <a:ext cx="5981701" cy="1143001"/>
            </a:xfrm>
            <a:prstGeom prst="rect">
              <a:avLst/>
            </a:prstGeom>
            <a:effectLst/>
          </p:spPr>
        </p:pic>
      </p:grpSp>
      <p:grpSp>
        <p:nvGrpSpPr>
          <p:cNvPr id="786" name="多处理器系统中进程的分配方式"/>
          <p:cNvGrpSpPr/>
          <p:nvPr/>
        </p:nvGrpSpPr>
        <p:grpSpPr>
          <a:xfrm>
            <a:off x="11173607" y="6844228"/>
            <a:ext cx="9156701" cy="1143001"/>
            <a:chOff x="0" y="0"/>
            <a:chExt cx="9156700" cy="1143000"/>
          </a:xfrm>
        </p:grpSpPr>
        <p:sp>
          <p:nvSpPr>
            <p:cNvPr id="785" name="多处理器系统中进程的分配方式"/>
            <p:cNvSpPr/>
            <p:nvPr/>
          </p:nvSpPr>
          <p:spPr>
            <a:xfrm>
              <a:off x="38100" y="38100"/>
              <a:ext cx="908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多处理器系统中进程的分配方式</a:t>
              </a:r>
            </a:p>
          </p:txBody>
        </p:sp>
        <p:pic>
          <p:nvPicPr>
            <p:cNvPr id="784" name="多处理器系统中进程的分配方式" descr="多处理器系统中进程的分配方式"/>
            <p:cNvPicPr>
              <a:picLocks/>
            </p:cNvPicPr>
            <p:nvPr/>
          </p:nvPicPr>
          <p:blipFill>
            <a:blip r:embed="rId6">
              <a:extLst/>
            </a:blip>
            <a:stretch>
              <a:fillRect/>
            </a:stretch>
          </p:blipFill>
          <p:spPr>
            <a:xfrm>
              <a:off x="0" y="-1"/>
              <a:ext cx="9156701" cy="1143001"/>
            </a:xfrm>
            <a:prstGeom prst="rect">
              <a:avLst/>
            </a:prstGeom>
            <a:effectLst/>
          </p:spPr>
        </p:pic>
      </p:grpSp>
      <p:grpSp>
        <p:nvGrpSpPr>
          <p:cNvPr id="789" name="进程（线程）的调度方式"/>
          <p:cNvGrpSpPr/>
          <p:nvPr/>
        </p:nvGrpSpPr>
        <p:grpSpPr>
          <a:xfrm>
            <a:off x="11173607" y="8648304"/>
            <a:ext cx="7251701" cy="1143001"/>
            <a:chOff x="0" y="0"/>
            <a:chExt cx="7251700" cy="1143000"/>
          </a:xfrm>
        </p:grpSpPr>
        <p:sp>
          <p:nvSpPr>
            <p:cNvPr id="788" name="进程（线程）的调度方式"/>
            <p:cNvSpPr/>
            <p:nvPr/>
          </p:nvSpPr>
          <p:spPr>
            <a:xfrm>
              <a:off x="38100" y="38100"/>
              <a:ext cx="717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进程（线程）的调度方式</a:t>
              </a:r>
            </a:p>
          </p:txBody>
        </p:sp>
        <p:pic>
          <p:nvPicPr>
            <p:cNvPr id="787" name="进程（线程）的调度方式" descr="进程（线程）的调度方式"/>
            <p:cNvPicPr>
              <a:picLocks/>
            </p:cNvPicPr>
            <p:nvPr/>
          </p:nvPicPr>
          <p:blipFill>
            <a:blip r:embed="rId7">
              <a:extLst/>
            </a:blip>
            <a:stretch>
              <a:fillRect/>
            </a:stretch>
          </p:blipFill>
          <p:spPr>
            <a:xfrm>
              <a:off x="0" y="-1"/>
              <a:ext cx="7251701" cy="1143001"/>
            </a:xfrm>
            <a:prstGeom prst="rect">
              <a:avLst/>
            </a:prstGeom>
            <a:effectLst/>
          </p:spPr>
        </p:pic>
      </p:grpSp>
      <p:sp>
        <p:nvSpPr>
          <p:cNvPr id="790" name="箭头"/>
          <p:cNvSpPr/>
          <p:nvPr/>
        </p:nvSpPr>
        <p:spPr>
          <a:xfrm>
            <a:off x="9118600" y="8584804"/>
            <a:ext cx="1270000" cy="1270001"/>
          </a:xfrm>
          <a:prstGeom prst="rightArrow">
            <a:avLst>
              <a:gd name="adj1" fmla="val 32000"/>
              <a:gd name="adj2" fmla="val 64000"/>
            </a:avLst>
          </a:prstGeom>
          <a:blipFill>
            <a:blip r:embed="rId8"/>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791" name="3.5.2 二、多处理器系统中的进程分配方式"/>
          <p:cNvSpPr/>
          <p:nvPr/>
        </p:nvSpPr>
        <p:spPr>
          <a:xfrm>
            <a:off x="73674" y="99475"/>
            <a:ext cx="69249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3.5.2 二、多处理器系统中的进程分配方式</a:t>
            </a:r>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316700" y="892880"/>
            <a:ext cx="4478318" cy="1243977"/>
          </a:xfrm>
          <a:prstGeom prst="rect">
            <a:avLst/>
          </a:prstGeom>
        </p:spPr>
      </p:pic>
    </p:spTree>
    <p:extLst>
      <p:ext uri="{BB962C8B-B14F-4D97-AF65-F5344CB8AC3E}">
        <p14:creationId xmlns:p14="http://schemas.microsoft.com/office/powerpoint/2010/main" val="118967764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79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00" name="自调度"/>
          <p:cNvGrpSpPr/>
          <p:nvPr/>
        </p:nvGrpSpPr>
        <p:grpSpPr>
          <a:xfrm>
            <a:off x="1187585" y="3209596"/>
            <a:ext cx="2171701" cy="1143001"/>
            <a:chOff x="0" y="0"/>
            <a:chExt cx="2171700" cy="1143000"/>
          </a:xfrm>
        </p:grpSpPr>
        <p:sp>
          <p:nvSpPr>
            <p:cNvPr id="799"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798" name="自调度" descr="自调度"/>
            <p:cNvPicPr>
              <a:picLocks/>
            </p:cNvPicPr>
            <p:nvPr/>
          </p:nvPicPr>
          <p:blipFill>
            <a:blip r:embed="rId3">
              <a:extLst/>
            </a:blip>
            <a:stretch>
              <a:fillRect/>
            </a:stretch>
          </p:blipFill>
          <p:spPr>
            <a:xfrm>
              <a:off x="-1" y="-1"/>
              <a:ext cx="2171701" cy="1143001"/>
            </a:xfrm>
            <a:prstGeom prst="rect">
              <a:avLst/>
            </a:prstGeom>
            <a:effectLst/>
          </p:spPr>
        </p:pic>
      </p:grpSp>
      <p:grpSp>
        <p:nvGrpSpPr>
          <p:cNvPr id="803" name="成组调度"/>
          <p:cNvGrpSpPr/>
          <p:nvPr/>
        </p:nvGrpSpPr>
        <p:grpSpPr>
          <a:xfrm>
            <a:off x="1187585" y="5804275"/>
            <a:ext cx="2806701" cy="1143001"/>
            <a:chOff x="0" y="0"/>
            <a:chExt cx="2806700" cy="1143000"/>
          </a:xfrm>
        </p:grpSpPr>
        <p:sp>
          <p:nvSpPr>
            <p:cNvPr id="802"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801" name="成组调度" descr="成组调度"/>
            <p:cNvPicPr>
              <a:picLocks/>
            </p:cNvPicPr>
            <p:nvPr/>
          </p:nvPicPr>
          <p:blipFill>
            <a:blip r:embed="rId4">
              <a:extLst/>
            </a:blip>
            <a:stretch>
              <a:fillRect/>
            </a:stretch>
          </p:blipFill>
          <p:spPr>
            <a:xfrm>
              <a:off x="-1" y="-1"/>
              <a:ext cx="2806702" cy="1143001"/>
            </a:xfrm>
            <a:prstGeom prst="rect">
              <a:avLst/>
            </a:prstGeom>
            <a:effectLst/>
          </p:spPr>
        </p:pic>
      </p:grpSp>
      <p:grpSp>
        <p:nvGrpSpPr>
          <p:cNvPr id="806" name="专用处理器分配"/>
          <p:cNvGrpSpPr/>
          <p:nvPr/>
        </p:nvGrpSpPr>
        <p:grpSpPr>
          <a:xfrm>
            <a:off x="1187585" y="8721349"/>
            <a:ext cx="4711701" cy="1143001"/>
            <a:chOff x="0" y="0"/>
            <a:chExt cx="4711700" cy="1143000"/>
          </a:xfrm>
        </p:grpSpPr>
        <p:sp>
          <p:nvSpPr>
            <p:cNvPr id="805"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804" name="专用处理器分配" descr="专用处理器分配"/>
            <p:cNvPicPr>
              <a:picLocks/>
            </p:cNvPicPr>
            <p:nvPr/>
          </p:nvPicPr>
          <p:blipFill>
            <a:blip r:embed="rId5">
              <a:extLst/>
            </a:blip>
            <a:stretch>
              <a:fillRect/>
            </a:stretch>
          </p:blipFill>
          <p:spPr>
            <a:xfrm>
              <a:off x="0" y="-1"/>
              <a:ext cx="4711701" cy="1143001"/>
            </a:xfrm>
            <a:prstGeom prst="rect">
              <a:avLst/>
            </a:prstGeom>
            <a:effectLst/>
          </p:spPr>
        </p:pic>
      </p:grpSp>
      <p:sp>
        <p:nvSpPr>
          <p:cNvPr id="807" name="3.5.3.0 进程（线程）调度方式"/>
          <p:cNvSpPr/>
          <p:nvPr/>
        </p:nvSpPr>
        <p:spPr>
          <a:xfrm>
            <a:off x="73674" y="68697"/>
            <a:ext cx="5847755"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3.5.3.0 进程（线程）调度方式</a:t>
            </a: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7" name="进程（线程）调度方式"/>
          <p:cNvSpPr/>
          <p:nvPr/>
        </p:nvSpPr>
        <p:spPr>
          <a:xfrm>
            <a:off x="1187584" y="891874"/>
            <a:ext cx="705663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Tree>
    <p:extLst>
      <p:ext uri="{BB962C8B-B14F-4D97-AF65-F5344CB8AC3E}">
        <p14:creationId xmlns:p14="http://schemas.microsoft.com/office/powerpoint/2010/main" val="163980855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70"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71"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72"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73"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74"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7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033" y="2125977"/>
            <a:ext cx="10437534" cy="10243734"/>
          </a:xfrm>
          <a:prstGeom prst="rect">
            <a:avLst/>
          </a:prstGeom>
        </p:spPr>
      </p:pic>
    </p:spTree>
    <p:extLst>
      <p:ext uri="{BB962C8B-B14F-4D97-AF65-F5344CB8AC3E}">
        <p14:creationId xmlns:p14="http://schemas.microsoft.com/office/powerpoint/2010/main" val="12155236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1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16" name="自调度"/>
          <p:cNvGrpSpPr/>
          <p:nvPr/>
        </p:nvGrpSpPr>
        <p:grpSpPr>
          <a:xfrm>
            <a:off x="1187585" y="3209596"/>
            <a:ext cx="2171701" cy="1143001"/>
            <a:chOff x="0" y="0"/>
            <a:chExt cx="2171700" cy="1143000"/>
          </a:xfrm>
        </p:grpSpPr>
        <p:sp>
          <p:nvSpPr>
            <p:cNvPr id="815"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814" name="自调度" descr="自调度"/>
            <p:cNvPicPr>
              <a:picLocks/>
            </p:cNvPicPr>
            <p:nvPr/>
          </p:nvPicPr>
          <p:blipFill>
            <a:blip r:embed="rId3">
              <a:extLst/>
            </a:blip>
            <a:stretch>
              <a:fillRect/>
            </a:stretch>
          </p:blipFill>
          <p:spPr>
            <a:xfrm>
              <a:off x="-1" y="-1"/>
              <a:ext cx="2171701" cy="1143001"/>
            </a:xfrm>
            <a:prstGeom prst="rect">
              <a:avLst/>
            </a:prstGeom>
            <a:effectLst/>
          </p:spPr>
        </p:pic>
      </p:grpSp>
      <p:grpSp>
        <p:nvGrpSpPr>
          <p:cNvPr id="819" name="成组调度"/>
          <p:cNvGrpSpPr/>
          <p:nvPr/>
        </p:nvGrpSpPr>
        <p:grpSpPr>
          <a:xfrm>
            <a:off x="1187585" y="5804275"/>
            <a:ext cx="2806701" cy="1143001"/>
            <a:chOff x="0" y="0"/>
            <a:chExt cx="2806700" cy="1143000"/>
          </a:xfrm>
        </p:grpSpPr>
        <p:sp>
          <p:nvSpPr>
            <p:cNvPr id="818"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817" name="成组调度" descr="成组调度"/>
            <p:cNvPicPr>
              <a:picLocks/>
            </p:cNvPicPr>
            <p:nvPr/>
          </p:nvPicPr>
          <p:blipFill>
            <a:blip r:embed="rId4">
              <a:extLst/>
            </a:blip>
            <a:stretch>
              <a:fillRect/>
            </a:stretch>
          </p:blipFill>
          <p:spPr>
            <a:xfrm>
              <a:off x="-1" y="-1"/>
              <a:ext cx="2806702" cy="1143001"/>
            </a:xfrm>
            <a:prstGeom prst="rect">
              <a:avLst/>
            </a:prstGeom>
            <a:effectLst/>
          </p:spPr>
        </p:pic>
      </p:grpSp>
      <p:grpSp>
        <p:nvGrpSpPr>
          <p:cNvPr id="822" name="专用处理器分配"/>
          <p:cNvGrpSpPr/>
          <p:nvPr/>
        </p:nvGrpSpPr>
        <p:grpSpPr>
          <a:xfrm>
            <a:off x="1187585" y="8721349"/>
            <a:ext cx="4711701" cy="1143001"/>
            <a:chOff x="0" y="0"/>
            <a:chExt cx="4711700" cy="1143000"/>
          </a:xfrm>
        </p:grpSpPr>
        <p:sp>
          <p:nvSpPr>
            <p:cNvPr id="821"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820" name="专用处理器分配" descr="专用处理器分配"/>
            <p:cNvPicPr>
              <a:picLocks/>
            </p:cNvPicPr>
            <p:nvPr/>
          </p:nvPicPr>
          <p:blipFill>
            <a:blip r:embed="rId5">
              <a:extLst/>
            </a:blip>
            <a:stretch>
              <a:fillRect/>
            </a:stretch>
          </p:blipFill>
          <p:spPr>
            <a:xfrm>
              <a:off x="0" y="-1"/>
              <a:ext cx="4711701" cy="1143001"/>
            </a:xfrm>
            <a:prstGeom prst="rect">
              <a:avLst/>
            </a:prstGeom>
            <a:effectLst/>
          </p:spPr>
        </p:pic>
      </p:grpSp>
      <p:sp>
        <p:nvSpPr>
          <p:cNvPr id="823" name="箭头"/>
          <p:cNvSpPr/>
          <p:nvPr/>
        </p:nvSpPr>
        <p:spPr>
          <a:xfrm>
            <a:off x="4448472" y="3146096"/>
            <a:ext cx="1571328" cy="1270001"/>
          </a:xfrm>
          <a:custGeom>
            <a:avLst/>
            <a:gdLst/>
            <a:ahLst/>
            <a:cxnLst>
              <a:cxn ang="0">
                <a:pos x="wd2" y="hd2"/>
              </a:cxn>
              <a:cxn ang="5400000">
                <a:pos x="wd2" y="hd2"/>
              </a:cxn>
              <a:cxn ang="10800000">
                <a:pos x="wd2" y="hd2"/>
              </a:cxn>
              <a:cxn ang="16200000">
                <a:pos x="wd2" y="hd2"/>
              </a:cxn>
            </a:cxnLst>
            <a:rect l="0" t="0" r="r" b="b"/>
            <a:pathLst>
              <a:path w="21600" h="21600" extrusionOk="0">
                <a:moveTo>
                  <a:pt x="11173" y="14256"/>
                </a:moveTo>
                <a:lnTo>
                  <a:pt x="11173" y="21600"/>
                </a:lnTo>
                <a:lnTo>
                  <a:pt x="0" y="10800"/>
                </a:lnTo>
                <a:lnTo>
                  <a:pt x="11173" y="0"/>
                </a:lnTo>
                <a:lnTo>
                  <a:pt x="11173" y="7344"/>
                </a:lnTo>
                <a:lnTo>
                  <a:pt x="21600" y="7344"/>
                </a:lnTo>
                <a:lnTo>
                  <a:pt x="21600" y="14256"/>
                </a:lnTo>
                <a:close/>
              </a:path>
            </a:pathLst>
          </a:cu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824"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9" name="进程（线程）调度方式"/>
          <p:cNvSpPr/>
          <p:nvPr/>
        </p:nvSpPr>
        <p:spPr>
          <a:xfrm>
            <a:off x="1187584" y="891874"/>
            <a:ext cx="7056635" cy="1270001"/>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Tree>
    <p:extLst>
      <p:ext uri="{BB962C8B-B14F-4D97-AF65-F5344CB8AC3E}">
        <p14:creationId xmlns:p14="http://schemas.microsoft.com/office/powerpoint/2010/main" val="19506199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29"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33" name="自调度"/>
          <p:cNvGrpSpPr/>
          <p:nvPr/>
        </p:nvGrpSpPr>
        <p:grpSpPr>
          <a:xfrm>
            <a:off x="1261758" y="2295196"/>
            <a:ext cx="2171701" cy="1143001"/>
            <a:chOff x="0" y="0"/>
            <a:chExt cx="2171700" cy="1143000"/>
          </a:xfrm>
        </p:grpSpPr>
        <p:sp>
          <p:nvSpPr>
            <p:cNvPr id="832"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831"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834"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1"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
        <p:nvSpPr>
          <p:cNvPr id="12"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Tree>
    <p:extLst>
      <p:ext uri="{BB962C8B-B14F-4D97-AF65-F5344CB8AC3E}">
        <p14:creationId xmlns:p14="http://schemas.microsoft.com/office/powerpoint/2010/main" val="15118292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40"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44" name="自调度"/>
          <p:cNvGrpSpPr/>
          <p:nvPr/>
        </p:nvGrpSpPr>
        <p:grpSpPr>
          <a:xfrm>
            <a:off x="1261758" y="2295196"/>
            <a:ext cx="2171701" cy="1143001"/>
            <a:chOff x="0" y="0"/>
            <a:chExt cx="2171700" cy="1143000"/>
          </a:xfrm>
        </p:grpSpPr>
        <p:sp>
          <p:nvSpPr>
            <p:cNvPr id="843"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842"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845" name="CPU1"/>
          <p:cNvSpPr/>
          <p:nvPr/>
        </p:nvSpPr>
        <p:spPr>
          <a:xfrm>
            <a:off x="4001899" y="4380637"/>
            <a:ext cx="1751853"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846" name="公共就绪队列"/>
          <p:cNvSpPr/>
          <p:nvPr/>
        </p:nvSpPr>
        <p:spPr>
          <a:xfrm>
            <a:off x="7893932" y="4968677"/>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公共就绪队列</a:t>
            </a:r>
          </a:p>
        </p:txBody>
      </p:sp>
      <p:sp>
        <p:nvSpPr>
          <p:cNvPr id="847" name="矩形"/>
          <p:cNvSpPr/>
          <p:nvPr/>
        </p:nvSpPr>
        <p:spPr>
          <a:xfrm>
            <a:off x="6923024"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48" name="矩形"/>
          <p:cNvSpPr/>
          <p:nvPr/>
        </p:nvSpPr>
        <p:spPr>
          <a:xfrm>
            <a:off x="8021739" y="5823051"/>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49" name="矩形"/>
          <p:cNvSpPr/>
          <p:nvPr/>
        </p:nvSpPr>
        <p:spPr>
          <a:xfrm>
            <a:off x="9084242"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50" name="矩形"/>
          <p:cNvSpPr/>
          <p:nvPr/>
        </p:nvSpPr>
        <p:spPr>
          <a:xfrm>
            <a:off x="10164850"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51" name="矩形"/>
          <p:cNvSpPr/>
          <p:nvPr/>
        </p:nvSpPr>
        <p:spPr>
          <a:xfrm>
            <a:off x="11245459"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52" name="CPU2"/>
          <p:cNvSpPr/>
          <p:nvPr/>
        </p:nvSpPr>
        <p:spPr>
          <a:xfrm>
            <a:off x="4001899" y="6823325"/>
            <a:ext cx="1751853"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grpSp>
        <p:nvGrpSpPr>
          <p:cNvPr id="855" name="任何一个空闲处理器都可以从就绪队列中选取一个进程或线程运行"/>
          <p:cNvGrpSpPr/>
          <p:nvPr/>
        </p:nvGrpSpPr>
        <p:grpSpPr>
          <a:xfrm>
            <a:off x="12886705" y="5220980"/>
            <a:ext cx="9911540" cy="2032001"/>
            <a:chOff x="0" y="0"/>
            <a:chExt cx="9911538" cy="2032000"/>
          </a:xfrm>
        </p:grpSpPr>
        <p:sp>
          <p:nvSpPr>
            <p:cNvPr id="854" name="任何一个空闲处理器都可以从就绪队列中选取一个进程或线程运行"/>
            <p:cNvSpPr/>
            <p:nvPr/>
          </p:nvSpPr>
          <p:spPr>
            <a:xfrm>
              <a:off x="38100" y="38100"/>
              <a:ext cx="9835339"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任何一个空闲处理器都可以从就绪队列中选取一个进程或线程运行</a:t>
              </a:r>
            </a:p>
          </p:txBody>
        </p:sp>
        <p:pic>
          <p:nvPicPr>
            <p:cNvPr id="853" name="任何一个空闲处理器都可以从就绪队列中选取一个进程或线程运行" descr="任何一个空闲处理器都可以从就绪队列中选取一个进程或线程运行"/>
            <p:cNvPicPr>
              <a:picLocks/>
            </p:cNvPicPr>
            <p:nvPr/>
          </p:nvPicPr>
          <p:blipFill>
            <a:blip r:embed="rId5">
              <a:extLst/>
            </a:blip>
            <a:stretch>
              <a:fillRect/>
            </a:stretch>
          </p:blipFill>
          <p:spPr>
            <a:xfrm>
              <a:off x="-1" y="-1"/>
              <a:ext cx="9911540" cy="2032001"/>
            </a:xfrm>
            <a:prstGeom prst="rect">
              <a:avLst/>
            </a:prstGeom>
            <a:effectLst/>
          </p:spPr>
        </p:pic>
      </p:grpSp>
      <p:sp>
        <p:nvSpPr>
          <p:cNvPr id="856"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2" name="进程（线程）调度方式"/>
          <p:cNvSpPr/>
          <p:nvPr/>
        </p:nvSpPr>
        <p:spPr>
          <a:xfrm>
            <a:off x="1187584" y="891874"/>
            <a:ext cx="705663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3"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60078868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6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66" name="自调度"/>
          <p:cNvGrpSpPr/>
          <p:nvPr/>
        </p:nvGrpSpPr>
        <p:grpSpPr>
          <a:xfrm>
            <a:off x="1261758" y="2295196"/>
            <a:ext cx="2171701" cy="1143001"/>
            <a:chOff x="0" y="0"/>
            <a:chExt cx="2171700" cy="1143000"/>
          </a:xfrm>
        </p:grpSpPr>
        <p:sp>
          <p:nvSpPr>
            <p:cNvPr id="865"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864"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867" name="CPU1"/>
          <p:cNvSpPr/>
          <p:nvPr/>
        </p:nvSpPr>
        <p:spPr>
          <a:xfrm>
            <a:off x="4001899" y="4380637"/>
            <a:ext cx="1751853"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868" name="公共就绪队列"/>
          <p:cNvSpPr/>
          <p:nvPr/>
        </p:nvSpPr>
        <p:spPr>
          <a:xfrm>
            <a:off x="7893932" y="4968677"/>
            <a:ext cx="3855245" cy="725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公共就绪队列</a:t>
            </a:r>
          </a:p>
        </p:txBody>
      </p:sp>
      <p:sp>
        <p:nvSpPr>
          <p:cNvPr id="869" name="矩形"/>
          <p:cNvSpPr/>
          <p:nvPr/>
        </p:nvSpPr>
        <p:spPr>
          <a:xfrm>
            <a:off x="6923024"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70" name="矩形"/>
          <p:cNvSpPr/>
          <p:nvPr/>
        </p:nvSpPr>
        <p:spPr>
          <a:xfrm>
            <a:off x="8021739" y="5823051"/>
            <a:ext cx="784622"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71" name="矩形"/>
          <p:cNvSpPr/>
          <p:nvPr/>
        </p:nvSpPr>
        <p:spPr>
          <a:xfrm>
            <a:off x="9084242"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72" name="矩形"/>
          <p:cNvSpPr/>
          <p:nvPr/>
        </p:nvSpPr>
        <p:spPr>
          <a:xfrm>
            <a:off x="10164850"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73" name="矩形"/>
          <p:cNvSpPr/>
          <p:nvPr/>
        </p:nvSpPr>
        <p:spPr>
          <a:xfrm>
            <a:off x="11245459" y="5823051"/>
            <a:ext cx="784623" cy="827860"/>
          </a:xfrm>
          <a:prstGeom prst="rect">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a:solidFill>
                  <a:srgbClr val="FFFFFF"/>
                </a:solidFill>
              </a:defRPr>
            </a:pPr>
            <a:endParaRPr/>
          </a:p>
        </p:txBody>
      </p:sp>
      <p:sp>
        <p:nvSpPr>
          <p:cNvPr id="874" name="CPU2"/>
          <p:cNvSpPr/>
          <p:nvPr/>
        </p:nvSpPr>
        <p:spPr>
          <a:xfrm>
            <a:off x="4001899" y="6823325"/>
            <a:ext cx="1751853"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grpSp>
        <p:nvGrpSpPr>
          <p:cNvPr id="877" name="任何一个空闲处理器都可以从就绪队列中选取一个进程或线程运行"/>
          <p:cNvGrpSpPr/>
          <p:nvPr/>
        </p:nvGrpSpPr>
        <p:grpSpPr>
          <a:xfrm>
            <a:off x="12886705" y="5220980"/>
            <a:ext cx="9911540" cy="2032001"/>
            <a:chOff x="0" y="0"/>
            <a:chExt cx="9911538" cy="2032000"/>
          </a:xfrm>
        </p:grpSpPr>
        <p:sp>
          <p:nvSpPr>
            <p:cNvPr id="876" name="任何一个空闲处理器都可以从就绪队列中选取一个进程或线程运行"/>
            <p:cNvSpPr/>
            <p:nvPr/>
          </p:nvSpPr>
          <p:spPr>
            <a:xfrm>
              <a:off x="38100" y="38100"/>
              <a:ext cx="9835339"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r>
                <a:t>任何一个空闲处理器都可以从就绪队列中选取一个进程或线程运行</a:t>
              </a:r>
            </a:p>
          </p:txBody>
        </p:sp>
        <p:pic>
          <p:nvPicPr>
            <p:cNvPr id="875" name="任何一个空闲处理器都可以从就绪队列中选取一个进程或线程运行" descr="任何一个空闲处理器都可以从就绪队列中选取一个进程或线程运行"/>
            <p:cNvPicPr>
              <a:picLocks/>
            </p:cNvPicPr>
            <p:nvPr/>
          </p:nvPicPr>
          <p:blipFill>
            <a:blip r:embed="rId5">
              <a:extLst/>
            </a:blip>
            <a:stretch>
              <a:fillRect/>
            </a:stretch>
          </p:blipFill>
          <p:spPr>
            <a:xfrm>
              <a:off x="-1" y="-1"/>
              <a:ext cx="9911540" cy="2032001"/>
            </a:xfrm>
            <a:prstGeom prst="rect">
              <a:avLst/>
            </a:prstGeom>
            <a:effectLst/>
          </p:spPr>
        </p:pic>
      </p:grpSp>
      <p:sp>
        <p:nvSpPr>
          <p:cNvPr id="878"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879" name="先来先服务调度算法"/>
          <p:cNvSpPr/>
          <p:nvPr/>
        </p:nvSpPr>
        <p:spPr>
          <a:xfrm>
            <a:off x="14927825" y="7902247"/>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先来先服务调度算法</a:t>
            </a:r>
          </a:p>
        </p:txBody>
      </p:sp>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3" name="进程（线程）调度方式"/>
          <p:cNvSpPr/>
          <p:nvPr/>
        </p:nvSpPr>
        <p:spPr>
          <a:xfrm>
            <a:off x="1187584" y="891874"/>
            <a:ext cx="705663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4"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79827996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8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889" name="自调度"/>
          <p:cNvGrpSpPr/>
          <p:nvPr/>
        </p:nvGrpSpPr>
        <p:grpSpPr>
          <a:xfrm>
            <a:off x="1261758" y="2295196"/>
            <a:ext cx="2171701" cy="1143001"/>
            <a:chOff x="0" y="0"/>
            <a:chExt cx="2171700" cy="1143000"/>
          </a:xfrm>
        </p:grpSpPr>
        <p:sp>
          <p:nvSpPr>
            <p:cNvPr id="888"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887"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890"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891"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892"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3"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4"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55279498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9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02" name="自调度"/>
          <p:cNvGrpSpPr/>
          <p:nvPr/>
        </p:nvGrpSpPr>
        <p:grpSpPr>
          <a:xfrm>
            <a:off x="1261758" y="2295196"/>
            <a:ext cx="2171701" cy="1143001"/>
            <a:chOff x="0" y="0"/>
            <a:chExt cx="2171700" cy="1143000"/>
          </a:xfrm>
        </p:grpSpPr>
        <p:sp>
          <p:nvSpPr>
            <p:cNvPr id="901"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00"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03"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04"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05"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06"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4"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5"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207413810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1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16" name="自调度"/>
          <p:cNvGrpSpPr/>
          <p:nvPr/>
        </p:nvGrpSpPr>
        <p:grpSpPr>
          <a:xfrm>
            <a:off x="1261758" y="2295196"/>
            <a:ext cx="2171701" cy="1143001"/>
            <a:chOff x="0" y="0"/>
            <a:chExt cx="2171700" cy="1143000"/>
          </a:xfrm>
        </p:grpSpPr>
        <p:sp>
          <p:nvSpPr>
            <p:cNvPr id="915"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14"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17"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18"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19"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20"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921"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5"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6"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108151681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27"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31" name="自调度"/>
          <p:cNvGrpSpPr/>
          <p:nvPr/>
        </p:nvGrpSpPr>
        <p:grpSpPr>
          <a:xfrm>
            <a:off x="1261758" y="2295196"/>
            <a:ext cx="2171701" cy="1143001"/>
            <a:chOff x="0" y="0"/>
            <a:chExt cx="2171700" cy="1143000"/>
          </a:xfrm>
        </p:grpSpPr>
        <p:sp>
          <p:nvSpPr>
            <p:cNvPr id="930"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29"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32"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33"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34"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35"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936"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sp>
        <p:nvSpPr>
          <p:cNvPr id="937" name="不会出现处理器空闲或忙闲不均的情况"/>
          <p:cNvSpPr/>
          <p:nvPr/>
        </p:nvSpPr>
        <p:spPr>
          <a:xfrm>
            <a:off x="12543794" y="5840774"/>
            <a:ext cx="1065819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不会出现处理器空闲或忙闲不均的情况</a:t>
            </a:r>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6"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7"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5809582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4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47" name="自调度"/>
          <p:cNvGrpSpPr/>
          <p:nvPr/>
        </p:nvGrpSpPr>
        <p:grpSpPr>
          <a:xfrm>
            <a:off x="1261758" y="2295196"/>
            <a:ext cx="2171701" cy="1143001"/>
            <a:chOff x="0" y="0"/>
            <a:chExt cx="2171700" cy="1143000"/>
          </a:xfrm>
        </p:grpSpPr>
        <p:sp>
          <p:nvSpPr>
            <p:cNvPr id="946"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45"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48"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49"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50"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51"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952"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sp>
        <p:nvSpPr>
          <p:cNvPr id="953" name="不会出现处理器空闲或忙闲不均的情况"/>
          <p:cNvSpPr/>
          <p:nvPr/>
        </p:nvSpPr>
        <p:spPr>
          <a:xfrm>
            <a:off x="12543794" y="5840774"/>
            <a:ext cx="1065819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不会出现处理器空闲或忙闲不均的情况</a:t>
            </a:r>
          </a:p>
        </p:txBody>
      </p:sp>
      <p:sp>
        <p:nvSpPr>
          <p:cNvPr id="954" name="❷有利于提高CPU的利用率"/>
          <p:cNvSpPr/>
          <p:nvPr/>
        </p:nvSpPr>
        <p:spPr>
          <a:xfrm>
            <a:off x="4261295" y="5828074"/>
            <a:ext cx="776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有利于提高CPU的利用率</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7"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8"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12539759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60"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64" name="自调度"/>
          <p:cNvGrpSpPr/>
          <p:nvPr/>
        </p:nvGrpSpPr>
        <p:grpSpPr>
          <a:xfrm>
            <a:off x="1261758" y="2295196"/>
            <a:ext cx="2171701" cy="1143001"/>
            <a:chOff x="0" y="0"/>
            <a:chExt cx="2171700" cy="1143000"/>
          </a:xfrm>
        </p:grpSpPr>
        <p:sp>
          <p:nvSpPr>
            <p:cNvPr id="963"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62"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65"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66"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67"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68"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969"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sp>
        <p:nvSpPr>
          <p:cNvPr id="970" name="不会出现处理器空闲或忙闲不均的情况"/>
          <p:cNvSpPr/>
          <p:nvPr/>
        </p:nvSpPr>
        <p:spPr>
          <a:xfrm>
            <a:off x="12543794" y="5840774"/>
            <a:ext cx="1065819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不会出现处理器空闲或忙闲不均的情况</a:t>
            </a:r>
          </a:p>
        </p:txBody>
      </p:sp>
      <p:sp>
        <p:nvSpPr>
          <p:cNvPr id="971" name="❷有利于提高CPU的利用率"/>
          <p:cNvSpPr/>
          <p:nvPr/>
        </p:nvSpPr>
        <p:spPr>
          <a:xfrm>
            <a:off x="4261295" y="5828074"/>
            <a:ext cx="776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有利于提高CPU的利用率</a:t>
            </a:r>
          </a:p>
        </p:txBody>
      </p:sp>
      <p:sp>
        <p:nvSpPr>
          <p:cNvPr id="972" name="❶瓶颈问题"/>
          <p:cNvSpPr/>
          <p:nvPr/>
        </p:nvSpPr>
        <p:spPr>
          <a:xfrm>
            <a:off x="4312804" y="82092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瓶颈问题</a:t>
            </a:r>
          </a:p>
        </p:txBody>
      </p:sp>
      <p:sp>
        <p:nvSpPr>
          <p:cNvPr id="973" name="处理器数量很多时"/>
          <p:cNvSpPr/>
          <p:nvPr/>
        </p:nvSpPr>
        <p:spPr>
          <a:xfrm>
            <a:off x="8376816" y="8234610"/>
            <a:ext cx="530373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处理器数量很多时</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9"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0"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15413604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70"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71"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72"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t>4 进程切换</a:t>
            </a:r>
          </a:p>
        </p:txBody>
      </p:sp>
      <p:sp>
        <p:nvSpPr>
          <p:cNvPr id="73" name="5 多处理器调度"/>
          <p:cNvSpPr/>
          <p:nvPr/>
        </p:nvSpPr>
        <p:spPr>
          <a:xfrm>
            <a:off x="9349067" y="7782747"/>
            <a:ext cx="572913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5 多处理器调度</a:t>
            </a:r>
          </a:p>
        </p:txBody>
      </p:sp>
      <p:sp>
        <p:nvSpPr>
          <p:cNvPr id="74"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7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29427013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79"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983" name="自调度"/>
          <p:cNvGrpSpPr/>
          <p:nvPr/>
        </p:nvGrpSpPr>
        <p:grpSpPr>
          <a:xfrm>
            <a:off x="1261758" y="2295196"/>
            <a:ext cx="2171701" cy="1143001"/>
            <a:chOff x="0" y="0"/>
            <a:chExt cx="2171700" cy="1143000"/>
          </a:xfrm>
        </p:grpSpPr>
        <p:sp>
          <p:nvSpPr>
            <p:cNvPr id="982"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981"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984"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985"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986"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987"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988"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sp>
        <p:nvSpPr>
          <p:cNvPr id="989" name="不会出现处理器空闲或忙闲不均的情况"/>
          <p:cNvSpPr/>
          <p:nvPr/>
        </p:nvSpPr>
        <p:spPr>
          <a:xfrm>
            <a:off x="12543794" y="5840774"/>
            <a:ext cx="1065819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不会出现处理器空闲或忙闲不均的情况</a:t>
            </a:r>
          </a:p>
        </p:txBody>
      </p:sp>
      <p:sp>
        <p:nvSpPr>
          <p:cNvPr id="990" name="❷有利于提高CPU的利用率"/>
          <p:cNvSpPr/>
          <p:nvPr/>
        </p:nvSpPr>
        <p:spPr>
          <a:xfrm>
            <a:off x="4261295" y="5828074"/>
            <a:ext cx="776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有利于提高CPU的利用率</a:t>
            </a:r>
          </a:p>
        </p:txBody>
      </p:sp>
      <p:sp>
        <p:nvSpPr>
          <p:cNvPr id="991" name="❶瓶颈问题"/>
          <p:cNvSpPr/>
          <p:nvPr/>
        </p:nvSpPr>
        <p:spPr>
          <a:xfrm>
            <a:off x="4312804" y="82092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瓶颈问题</a:t>
            </a:r>
          </a:p>
        </p:txBody>
      </p:sp>
      <p:sp>
        <p:nvSpPr>
          <p:cNvPr id="992" name="处理器数量很多时"/>
          <p:cNvSpPr/>
          <p:nvPr/>
        </p:nvSpPr>
        <p:spPr>
          <a:xfrm>
            <a:off x="8376816" y="8234610"/>
            <a:ext cx="530373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处理器数量很多时</a:t>
            </a:r>
          </a:p>
        </p:txBody>
      </p:sp>
      <p:sp>
        <p:nvSpPr>
          <p:cNvPr id="993" name="❷低效性"/>
          <p:cNvSpPr/>
          <p:nvPr/>
        </p:nvSpPr>
        <p:spPr>
          <a:xfrm>
            <a:off x="4299491" y="94789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低效性</a:t>
            </a:r>
          </a:p>
        </p:txBody>
      </p:sp>
      <p:sp>
        <p:nvSpPr>
          <p:cNvPr id="994" name="多次更换处理器"/>
          <p:cNvSpPr/>
          <p:nvPr/>
        </p:nvSpPr>
        <p:spPr>
          <a:xfrm>
            <a:off x="7715191" y="9497950"/>
            <a:ext cx="4728567"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多次更换处理器</a:t>
            </a: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1"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2"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1927903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00"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004" name="自调度"/>
          <p:cNvGrpSpPr/>
          <p:nvPr/>
        </p:nvGrpSpPr>
        <p:grpSpPr>
          <a:xfrm>
            <a:off x="1261758" y="2295196"/>
            <a:ext cx="2171701" cy="1143001"/>
            <a:chOff x="0" y="0"/>
            <a:chExt cx="2171700" cy="1143000"/>
          </a:xfrm>
        </p:grpSpPr>
        <p:sp>
          <p:nvSpPr>
            <p:cNvPr id="1003"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1002" name="自调度" descr="自调度"/>
            <p:cNvPicPr>
              <a:picLocks/>
            </p:cNvPicPr>
            <p:nvPr/>
          </p:nvPicPr>
          <p:blipFill>
            <a:blip r:embed="rId3">
              <a:extLst/>
            </a:blip>
            <a:stretch>
              <a:fillRect/>
            </a:stretch>
          </p:blipFill>
          <p:spPr>
            <a:xfrm>
              <a:off x="-1" y="-1"/>
              <a:ext cx="2171701" cy="1143001"/>
            </a:xfrm>
            <a:prstGeom prst="rect">
              <a:avLst/>
            </a:prstGeom>
            <a:effectLst/>
          </p:spPr>
        </p:pic>
      </p:grpSp>
      <p:sp>
        <p:nvSpPr>
          <p:cNvPr id="1005" name="最常用最简单的方式"/>
          <p:cNvSpPr/>
          <p:nvPr/>
        </p:nvSpPr>
        <p:spPr>
          <a:xfrm>
            <a:off x="4400685" y="237139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最常用最简单的方式</a:t>
            </a:r>
          </a:p>
        </p:txBody>
      </p:sp>
      <p:sp>
        <p:nvSpPr>
          <p:cNvPr id="1006" name="优点👍"/>
          <p:cNvSpPr/>
          <p:nvPr/>
        </p:nvSpPr>
        <p:spPr>
          <a:xfrm>
            <a:off x="1506092" y="541480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1007" name="缺点👎"/>
          <p:cNvSpPr/>
          <p:nvPr/>
        </p:nvSpPr>
        <p:spPr>
          <a:xfrm>
            <a:off x="1506092" y="8722697"/>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1008" name="❶易移植"/>
          <p:cNvSpPr/>
          <p:nvPr/>
        </p:nvSpPr>
        <p:spPr>
          <a:xfrm>
            <a:off x="4299491" y="464684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易移植</a:t>
            </a:r>
          </a:p>
        </p:txBody>
      </p:sp>
      <p:sp>
        <p:nvSpPr>
          <p:cNvPr id="1009" name="很容易将单处理器环境下所用的调度机制移植到多处理器环境中"/>
          <p:cNvSpPr/>
          <p:nvPr/>
        </p:nvSpPr>
        <p:spPr>
          <a:xfrm>
            <a:off x="7634018" y="3981825"/>
            <a:ext cx="9115964"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很容易将单处理器环境下所用的调度机制移植到多处理器环境中</a:t>
            </a:r>
          </a:p>
        </p:txBody>
      </p:sp>
      <p:sp>
        <p:nvSpPr>
          <p:cNvPr id="1010" name="不会出现处理器空闲或忙闲不均的情况"/>
          <p:cNvSpPr/>
          <p:nvPr/>
        </p:nvSpPr>
        <p:spPr>
          <a:xfrm>
            <a:off x="12543794" y="5840774"/>
            <a:ext cx="1065819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不会出现处理器空闲或忙闲不均的情况</a:t>
            </a:r>
          </a:p>
        </p:txBody>
      </p:sp>
      <p:sp>
        <p:nvSpPr>
          <p:cNvPr id="1011" name="❷有利于提高CPU的利用率"/>
          <p:cNvSpPr/>
          <p:nvPr/>
        </p:nvSpPr>
        <p:spPr>
          <a:xfrm>
            <a:off x="4261295" y="5828074"/>
            <a:ext cx="776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有利于提高CPU的利用率</a:t>
            </a:r>
          </a:p>
        </p:txBody>
      </p:sp>
      <p:sp>
        <p:nvSpPr>
          <p:cNvPr id="1012" name="❶瓶颈问题"/>
          <p:cNvSpPr/>
          <p:nvPr/>
        </p:nvSpPr>
        <p:spPr>
          <a:xfrm>
            <a:off x="4312804" y="820921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瓶颈问题</a:t>
            </a:r>
          </a:p>
        </p:txBody>
      </p:sp>
      <p:sp>
        <p:nvSpPr>
          <p:cNvPr id="1013" name="处理器数量很多时"/>
          <p:cNvSpPr/>
          <p:nvPr/>
        </p:nvSpPr>
        <p:spPr>
          <a:xfrm>
            <a:off x="8376816" y="8234610"/>
            <a:ext cx="530373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处理器数量很多时</a:t>
            </a:r>
          </a:p>
        </p:txBody>
      </p:sp>
      <p:sp>
        <p:nvSpPr>
          <p:cNvPr id="1014" name="❷低效性"/>
          <p:cNvSpPr/>
          <p:nvPr/>
        </p:nvSpPr>
        <p:spPr>
          <a:xfrm>
            <a:off x="4299491" y="94789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低效性</a:t>
            </a:r>
          </a:p>
        </p:txBody>
      </p:sp>
      <p:sp>
        <p:nvSpPr>
          <p:cNvPr id="1015" name="多次更换处理器"/>
          <p:cNvSpPr/>
          <p:nvPr/>
        </p:nvSpPr>
        <p:spPr>
          <a:xfrm>
            <a:off x="7715191" y="9497950"/>
            <a:ext cx="4728567"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多次更换处理器</a:t>
            </a:r>
          </a:p>
        </p:txBody>
      </p:sp>
      <p:sp>
        <p:nvSpPr>
          <p:cNvPr id="1016" name="❸线程切换频繁"/>
          <p:cNvSpPr/>
          <p:nvPr/>
        </p:nvSpPr>
        <p:spPr>
          <a:xfrm>
            <a:off x="4263088" y="1074858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❸</a:t>
            </a:r>
            <a:r>
              <a:t>线程切换频繁</a:t>
            </a:r>
          </a:p>
        </p:txBody>
      </p:sp>
      <p:sp>
        <p:nvSpPr>
          <p:cNvPr id="1017" name="某些线程因其合作的线程未获得处理器而阻塞导致进程切换"/>
          <p:cNvSpPr/>
          <p:nvPr/>
        </p:nvSpPr>
        <p:spPr>
          <a:xfrm>
            <a:off x="9236716" y="10754939"/>
            <a:ext cx="8149867" cy="16459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4800"/>
            </a:lvl1pPr>
          </a:lstStyle>
          <a:p>
            <a:r>
              <a:t>某些线程因其合作的线程未获得处理器而阻塞导致进程切换</a:t>
            </a: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3" name="进程（线程）调度方式"/>
          <p:cNvSpPr/>
          <p:nvPr/>
        </p:nvSpPr>
        <p:spPr>
          <a:xfrm>
            <a:off x="1187584" y="891874"/>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4"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31693817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103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034" name="下列不属于自调度算法的缺点的是（）…"/>
          <p:cNvSpPr/>
          <p:nvPr/>
        </p:nvSpPr>
        <p:spPr>
          <a:xfrm>
            <a:off x="4067983" y="3977805"/>
            <a:ext cx="16248033"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下列不属于自调度算法的缺点的是（）</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A:易移植</a:t>
            </a:r>
          </a:p>
          <a:p>
            <a:pPr algn="l">
              <a:lnSpc>
                <a:spcPct val="110000"/>
              </a:lnSpc>
              <a:defRPr sz="4800">
                <a:latin typeface="Lantinghei SC Extralight"/>
                <a:ea typeface="Lantinghei SC Extralight"/>
                <a:cs typeface="Lantinghei SC Extralight"/>
                <a:sym typeface="Lantinghei SC Extralight"/>
              </a:defRPr>
            </a:pPr>
            <a:r>
              <a:t>B:瓶颈问题</a:t>
            </a:r>
          </a:p>
          <a:p>
            <a:pPr algn="l">
              <a:lnSpc>
                <a:spcPct val="110000"/>
              </a:lnSpc>
              <a:defRPr sz="4800">
                <a:latin typeface="Lantinghei SC Extralight"/>
                <a:ea typeface="Lantinghei SC Extralight"/>
                <a:cs typeface="Lantinghei SC Extralight"/>
                <a:sym typeface="Lantinghei SC Extralight"/>
              </a:defRPr>
            </a:pPr>
            <a:r>
              <a:t>C:低效性</a:t>
            </a:r>
          </a:p>
          <a:p>
            <a:pPr algn="l">
              <a:lnSpc>
                <a:spcPct val="110000"/>
              </a:lnSpc>
              <a:defRPr sz="4800">
                <a:latin typeface="Lantinghei SC Extralight"/>
                <a:ea typeface="Lantinghei SC Extralight"/>
                <a:cs typeface="Lantinghei SC Extralight"/>
                <a:sym typeface="Lantinghei SC Extralight"/>
              </a:defRPr>
            </a:pPr>
            <a:r>
              <a:t>D:线程切换频繁</a:t>
            </a:r>
          </a:p>
        </p:txBody>
      </p:sp>
    </p:spTree>
    <p:extLst>
      <p:ext uri="{BB962C8B-B14F-4D97-AF65-F5344CB8AC3E}">
        <p14:creationId xmlns:p14="http://schemas.microsoft.com/office/powerpoint/2010/main" val="146465717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103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039" name="下列不属于自调度算法的缺点的是（A）…"/>
          <p:cNvSpPr/>
          <p:nvPr/>
        </p:nvSpPr>
        <p:spPr>
          <a:xfrm>
            <a:off x="4067983" y="3977805"/>
            <a:ext cx="16248033"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下列不属于自调度算法的缺点的是（</a:t>
            </a:r>
            <a:r>
              <a:rPr>
                <a:solidFill>
                  <a:schemeClr val="accent5"/>
                </a:solidFill>
                <a:latin typeface="Lantinghei SC Demibold"/>
                <a:ea typeface="Lantinghei SC Demibold"/>
                <a:cs typeface="Lantinghei SC Demibold"/>
                <a:sym typeface="Lantinghei SC Demibold"/>
              </a:rPr>
              <a:t>A</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A:易移植</a:t>
            </a:r>
          </a:p>
          <a:p>
            <a:pPr algn="l">
              <a:lnSpc>
                <a:spcPct val="110000"/>
              </a:lnSpc>
              <a:defRPr sz="4800">
                <a:latin typeface="Lantinghei SC Extralight"/>
                <a:ea typeface="Lantinghei SC Extralight"/>
                <a:cs typeface="Lantinghei SC Extralight"/>
                <a:sym typeface="Lantinghei SC Extralight"/>
              </a:defRPr>
            </a:pPr>
            <a:r>
              <a:t>B:瓶颈问题</a:t>
            </a:r>
          </a:p>
          <a:p>
            <a:pPr algn="l">
              <a:lnSpc>
                <a:spcPct val="110000"/>
              </a:lnSpc>
              <a:defRPr sz="4800">
                <a:latin typeface="Lantinghei SC Extralight"/>
                <a:ea typeface="Lantinghei SC Extralight"/>
                <a:cs typeface="Lantinghei SC Extralight"/>
                <a:sym typeface="Lantinghei SC Extralight"/>
              </a:defRPr>
            </a:pPr>
            <a:r>
              <a:t>C:低效性</a:t>
            </a:r>
          </a:p>
          <a:p>
            <a:pPr algn="l">
              <a:lnSpc>
                <a:spcPct val="110000"/>
              </a:lnSpc>
              <a:defRPr sz="4800">
                <a:latin typeface="Lantinghei SC Extralight"/>
                <a:ea typeface="Lantinghei SC Extralight"/>
                <a:cs typeface="Lantinghei SC Extralight"/>
                <a:sym typeface="Lantinghei SC Extralight"/>
              </a:defRPr>
            </a:pPr>
            <a:r>
              <a:t>D:线程切换频繁</a:t>
            </a:r>
          </a:p>
        </p:txBody>
      </p:sp>
    </p:spTree>
    <p:extLst>
      <p:ext uri="{BB962C8B-B14F-4D97-AF65-F5344CB8AC3E}">
        <p14:creationId xmlns:p14="http://schemas.microsoft.com/office/powerpoint/2010/main" val="203552789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2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024" name="简答题：…"/>
          <p:cNvSpPr/>
          <p:nvPr/>
        </p:nvSpPr>
        <p:spPr>
          <a:xfrm>
            <a:off x="1098549" y="2514599"/>
            <a:ext cx="1344930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简答题：</a:t>
            </a:r>
          </a:p>
          <a:p>
            <a:r>
              <a:t>什么是自调度方式？自调度有什么优点和缺点？</a:t>
            </a:r>
          </a:p>
        </p:txBody>
      </p:sp>
      <p:sp>
        <p:nvSpPr>
          <p:cNvPr id="102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167655621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2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029" name="简答题：…"/>
          <p:cNvSpPr/>
          <p:nvPr/>
        </p:nvSpPr>
        <p:spPr>
          <a:xfrm>
            <a:off x="1098549" y="2514599"/>
            <a:ext cx="1344930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简答题：</a:t>
            </a:r>
          </a:p>
          <a:p>
            <a:r>
              <a:t>什么是自调度方式？自调度有什么优点和缺点？</a:t>
            </a:r>
          </a:p>
        </p:txBody>
      </p:sp>
      <p:sp>
        <p:nvSpPr>
          <p:cNvPr id="1030" name="采用自调度的系统中设置有一个公共的就绪队列，任何一个空闲的处理器都可以自行从该就绪队列中选取一个进程或者一个线程运行。"/>
          <p:cNvSpPr/>
          <p:nvPr/>
        </p:nvSpPr>
        <p:spPr>
          <a:xfrm>
            <a:off x="1098549" y="4706382"/>
            <a:ext cx="18749269"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采用自调度的系统中设置有一个公共的就绪队列，任何一个空闲的处理器都可以自行从该就绪队列中选取一个进程或者一个线程运行。</a:t>
            </a:r>
          </a:p>
        </p:txBody>
      </p:sp>
      <p:sp>
        <p:nvSpPr>
          <p:cNvPr id="1031" name="优点：易移植、有利于提高CPU利用率…"/>
          <p:cNvSpPr/>
          <p:nvPr/>
        </p:nvSpPr>
        <p:spPr>
          <a:xfrm>
            <a:off x="1098549" y="7144782"/>
            <a:ext cx="18749269"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solidFill>
                  <a:schemeClr val="accent5"/>
                </a:solidFill>
                <a:latin typeface="Helvetica"/>
                <a:ea typeface="Helvetica"/>
                <a:cs typeface="Helvetica"/>
                <a:sym typeface="Helvetica"/>
              </a:defRPr>
            </a:pPr>
            <a:r>
              <a:t>优点：易移植、有利于提高CPU利用率</a:t>
            </a:r>
          </a:p>
          <a:p>
            <a:pPr algn="l">
              <a:defRPr b="1">
                <a:solidFill>
                  <a:schemeClr val="accent5"/>
                </a:solidFill>
                <a:latin typeface="Helvetica"/>
                <a:ea typeface="Helvetica"/>
                <a:cs typeface="Helvetica"/>
                <a:sym typeface="Helvetica"/>
              </a:defRPr>
            </a:pPr>
            <a:r>
              <a:t>缺点：瓶颈问题、低效性、线程切换频繁</a:t>
            </a:r>
          </a:p>
        </p:txBody>
      </p:sp>
      <p:sp>
        <p:nvSpPr>
          <p:cNvPr id="103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 name="3.5.3.1 自调度"/>
          <p:cNvSpPr/>
          <p:nvPr/>
        </p:nvSpPr>
        <p:spPr>
          <a:xfrm>
            <a:off x="79514" y="167260"/>
            <a:ext cx="2975173"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3.5.3.1 自调度</a:t>
            </a:r>
          </a:p>
        </p:txBody>
      </p:sp>
    </p:spTree>
    <p:extLst>
      <p:ext uri="{BB962C8B-B14F-4D97-AF65-F5344CB8AC3E}">
        <p14:creationId xmlns:p14="http://schemas.microsoft.com/office/powerpoint/2010/main" val="7473059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3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036" name="进程（线程）调度方式"/>
          <p:cNvSpPr/>
          <p:nvPr/>
        </p:nvSpPr>
        <p:spPr>
          <a:xfrm>
            <a:off x="1187584" y="778965"/>
            <a:ext cx="705663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grpSp>
        <p:nvGrpSpPr>
          <p:cNvPr id="1039" name="自调度"/>
          <p:cNvGrpSpPr/>
          <p:nvPr/>
        </p:nvGrpSpPr>
        <p:grpSpPr>
          <a:xfrm>
            <a:off x="1187585" y="3209596"/>
            <a:ext cx="2171701" cy="1143001"/>
            <a:chOff x="0" y="0"/>
            <a:chExt cx="2171700" cy="1143000"/>
          </a:xfrm>
        </p:grpSpPr>
        <p:sp>
          <p:nvSpPr>
            <p:cNvPr id="1038"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1037" name="自调度" descr="自调度"/>
            <p:cNvPicPr>
              <a:picLocks/>
            </p:cNvPicPr>
            <p:nvPr/>
          </p:nvPicPr>
          <p:blipFill>
            <a:blip r:embed="rId4">
              <a:extLst/>
            </a:blip>
            <a:stretch>
              <a:fillRect/>
            </a:stretch>
          </p:blipFill>
          <p:spPr>
            <a:xfrm>
              <a:off x="-1" y="-1"/>
              <a:ext cx="2171701" cy="1143001"/>
            </a:xfrm>
            <a:prstGeom prst="rect">
              <a:avLst/>
            </a:prstGeom>
            <a:effectLst/>
          </p:spPr>
        </p:pic>
      </p:grpSp>
      <p:grpSp>
        <p:nvGrpSpPr>
          <p:cNvPr id="1042" name="成组调度"/>
          <p:cNvGrpSpPr/>
          <p:nvPr/>
        </p:nvGrpSpPr>
        <p:grpSpPr>
          <a:xfrm>
            <a:off x="1187585" y="5804275"/>
            <a:ext cx="2806701" cy="1143001"/>
            <a:chOff x="0" y="0"/>
            <a:chExt cx="2806700" cy="1143000"/>
          </a:xfrm>
        </p:grpSpPr>
        <p:sp>
          <p:nvSpPr>
            <p:cNvPr id="1041"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040" name="成组调度" descr="成组调度"/>
            <p:cNvPicPr>
              <a:picLocks/>
            </p:cNvPicPr>
            <p:nvPr/>
          </p:nvPicPr>
          <p:blipFill>
            <a:blip r:embed="rId5">
              <a:extLst/>
            </a:blip>
            <a:stretch>
              <a:fillRect/>
            </a:stretch>
          </p:blipFill>
          <p:spPr>
            <a:xfrm>
              <a:off x="-1" y="-1"/>
              <a:ext cx="2806702" cy="1143001"/>
            </a:xfrm>
            <a:prstGeom prst="rect">
              <a:avLst/>
            </a:prstGeom>
            <a:effectLst/>
          </p:spPr>
        </p:pic>
      </p:grpSp>
      <p:grpSp>
        <p:nvGrpSpPr>
          <p:cNvPr id="1045" name="专用处理器分配"/>
          <p:cNvGrpSpPr/>
          <p:nvPr/>
        </p:nvGrpSpPr>
        <p:grpSpPr>
          <a:xfrm>
            <a:off x="1187585" y="8721349"/>
            <a:ext cx="4711701" cy="1143001"/>
            <a:chOff x="0" y="0"/>
            <a:chExt cx="4711700" cy="1143000"/>
          </a:xfrm>
        </p:grpSpPr>
        <p:sp>
          <p:nvSpPr>
            <p:cNvPr id="1044"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043" name="专用处理器分配" descr="专用处理器分配"/>
            <p:cNvPicPr>
              <a:picLocks/>
            </p:cNvPicPr>
            <p:nvPr/>
          </p:nvPicPr>
          <p:blipFill>
            <a:blip r:embed="rId6">
              <a:extLst/>
            </a:blip>
            <a:stretch>
              <a:fillRect/>
            </a:stretch>
          </p:blipFill>
          <p:spPr>
            <a:xfrm>
              <a:off x="0" y="-1"/>
              <a:ext cx="4711701" cy="1143001"/>
            </a:xfrm>
            <a:prstGeom prst="rect">
              <a:avLst/>
            </a:prstGeom>
            <a:effectLst/>
          </p:spPr>
        </p:pic>
      </p:grpSp>
      <p:sp>
        <p:nvSpPr>
          <p:cNvPr id="1046" name="箭头"/>
          <p:cNvSpPr/>
          <p:nvPr/>
        </p:nvSpPr>
        <p:spPr>
          <a:xfrm>
            <a:off x="4981872" y="5740775"/>
            <a:ext cx="1571328" cy="1270001"/>
          </a:xfrm>
          <a:custGeom>
            <a:avLst/>
            <a:gdLst/>
            <a:ahLst/>
            <a:cxnLst>
              <a:cxn ang="0">
                <a:pos x="wd2" y="hd2"/>
              </a:cxn>
              <a:cxn ang="5400000">
                <a:pos x="wd2" y="hd2"/>
              </a:cxn>
              <a:cxn ang="10800000">
                <a:pos x="wd2" y="hd2"/>
              </a:cxn>
              <a:cxn ang="16200000">
                <a:pos x="wd2" y="hd2"/>
              </a:cxn>
            </a:cxnLst>
            <a:rect l="0" t="0" r="r" b="b"/>
            <a:pathLst>
              <a:path w="21600" h="21600" extrusionOk="0">
                <a:moveTo>
                  <a:pt x="11173" y="14256"/>
                </a:moveTo>
                <a:lnTo>
                  <a:pt x="11173" y="21600"/>
                </a:lnTo>
                <a:lnTo>
                  <a:pt x="0" y="10800"/>
                </a:lnTo>
                <a:lnTo>
                  <a:pt x="11173" y="0"/>
                </a:lnTo>
                <a:lnTo>
                  <a:pt x="11173" y="7344"/>
                </a:lnTo>
                <a:lnTo>
                  <a:pt x="21600" y="7344"/>
                </a:lnTo>
                <a:lnTo>
                  <a:pt x="21600" y="14256"/>
                </a:lnTo>
                <a:close/>
              </a:path>
            </a:pathLst>
          </a:custGeom>
          <a:blipFill>
            <a:blip r:embed="rId7"/>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47" name="3.5.3.2 成组调度"/>
          <p:cNvSpPr/>
          <p:nvPr/>
        </p:nvSpPr>
        <p:spPr>
          <a:xfrm>
            <a:off x="113431" y="68697"/>
            <a:ext cx="338554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3.5.3.2 成组调度</a:t>
            </a:r>
          </a:p>
        </p:txBody>
      </p: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Tree>
    <p:extLst>
      <p:ext uri="{BB962C8B-B14F-4D97-AF65-F5344CB8AC3E}">
        <p14:creationId xmlns:p14="http://schemas.microsoft.com/office/powerpoint/2010/main" val="148740627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5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056" name="成组调度"/>
          <p:cNvGrpSpPr/>
          <p:nvPr/>
        </p:nvGrpSpPr>
        <p:grpSpPr>
          <a:xfrm>
            <a:off x="944258" y="2295196"/>
            <a:ext cx="2806701" cy="1143001"/>
            <a:chOff x="0" y="0"/>
            <a:chExt cx="2806700" cy="1143000"/>
          </a:xfrm>
        </p:grpSpPr>
        <p:sp>
          <p:nvSpPr>
            <p:cNvPr id="1055"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054" name="成组调度" descr="成组调度"/>
            <p:cNvPicPr>
              <a:picLocks/>
            </p:cNvPicPr>
            <p:nvPr/>
          </p:nvPicPr>
          <p:blipFill>
            <a:blip r:embed="rId2">
              <a:extLst/>
            </a:blip>
            <a:stretch>
              <a:fillRect/>
            </a:stretch>
          </p:blipFill>
          <p:spPr>
            <a:xfrm>
              <a:off x="-1" y="-1"/>
              <a:ext cx="2806702" cy="1143001"/>
            </a:xfrm>
            <a:prstGeom prst="rect">
              <a:avLst/>
            </a:prstGeom>
            <a:effectLst/>
          </p:spPr>
        </p:pic>
      </p:grpSp>
      <p:sp>
        <p:nvSpPr>
          <p:cNvPr id="1057" name="系统将一组相互合作的进程或线程同时分配到一组处理器上运行…"/>
          <p:cNvSpPr/>
          <p:nvPr/>
        </p:nvSpPr>
        <p:spPr>
          <a:xfrm>
            <a:off x="13662772" y="4100752"/>
            <a:ext cx="9835339" cy="2603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pPr>
            <a:r>
              <a:t>系统将一组相互合作的进程或线程同时分配到一组处理器上运行</a:t>
            </a:r>
          </a:p>
          <a:p>
            <a:pPr>
              <a:lnSpc>
                <a:spcPct val="90000"/>
              </a:lnSpc>
            </a:pPr>
            <a:r>
              <a:t>进程或线程与处理器一一对应</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1" name="进程（线程）调度方式"/>
          <p:cNvSpPr/>
          <p:nvPr/>
        </p:nvSpPr>
        <p:spPr>
          <a:xfrm>
            <a:off x="1187584" y="778965"/>
            <a:ext cx="7056635"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2" name="3.5.3.2 成组调度"/>
          <p:cNvSpPr/>
          <p:nvPr/>
        </p:nvSpPr>
        <p:spPr>
          <a:xfrm>
            <a:off x="113431" y="68697"/>
            <a:ext cx="338554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3.5.3.2 成组调度</a:t>
            </a:r>
          </a:p>
        </p:txBody>
      </p:sp>
    </p:spTree>
    <p:extLst>
      <p:ext uri="{BB962C8B-B14F-4D97-AF65-F5344CB8AC3E}">
        <p14:creationId xmlns:p14="http://schemas.microsoft.com/office/powerpoint/2010/main" val="75640446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61"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065" name="成组调度"/>
          <p:cNvGrpSpPr/>
          <p:nvPr/>
        </p:nvGrpSpPr>
        <p:grpSpPr>
          <a:xfrm>
            <a:off x="944258" y="2295196"/>
            <a:ext cx="2806701" cy="1143001"/>
            <a:chOff x="0" y="0"/>
            <a:chExt cx="2806700" cy="1143000"/>
          </a:xfrm>
        </p:grpSpPr>
        <p:sp>
          <p:nvSpPr>
            <p:cNvPr id="1064"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063" name="成组调度" descr="成组调度"/>
            <p:cNvPicPr>
              <a:picLocks/>
            </p:cNvPicPr>
            <p:nvPr/>
          </p:nvPicPr>
          <p:blipFill>
            <a:blip r:embed="rId2">
              <a:extLst/>
            </a:blip>
            <a:stretch>
              <a:fillRect/>
            </a:stretch>
          </p:blipFill>
          <p:spPr>
            <a:xfrm>
              <a:off x="-1" y="-1"/>
              <a:ext cx="2806702" cy="1143001"/>
            </a:xfrm>
            <a:prstGeom prst="rect">
              <a:avLst/>
            </a:prstGeom>
            <a:effectLst/>
          </p:spPr>
        </p:pic>
      </p:grpSp>
      <p:sp>
        <p:nvSpPr>
          <p:cNvPr id="1066" name="系统将一组相互合作的进程或线程同时分配到一组处理器上运行…"/>
          <p:cNvSpPr/>
          <p:nvPr/>
        </p:nvSpPr>
        <p:spPr>
          <a:xfrm>
            <a:off x="13662772" y="4100752"/>
            <a:ext cx="9835339" cy="2603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pPr>
            <a:r>
              <a:t>系统将一组相互合作的进程或线程同时分配到一组处理器上运行</a:t>
            </a:r>
          </a:p>
          <a:p>
            <a:pPr>
              <a:lnSpc>
                <a:spcPct val="90000"/>
              </a:lnSpc>
            </a:pPr>
            <a:r>
              <a:t>进程或线程与处理器一一对应</a:t>
            </a:r>
          </a:p>
        </p:txBody>
      </p:sp>
      <p:sp>
        <p:nvSpPr>
          <p:cNvPr id="1067" name="CPU1"/>
          <p:cNvSpPr/>
          <p:nvPr/>
        </p:nvSpPr>
        <p:spPr>
          <a:xfrm>
            <a:off x="4448349" y="3068524"/>
            <a:ext cx="2381365" cy="18796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1068" name="CPU2"/>
          <p:cNvSpPr/>
          <p:nvPr/>
        </p:nvSpPr>
        <p:spPr>
          <a:xfrm>
            <a:off x="4448349" y="5896153"/>
            <a:ext cx="2381365" cy="18796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1069" name="线条"/>
          <p:cNvSpPr/>
          <p:nvPr/>
        </p:nvSpPr>
        <p:spPr>
          <a:xfrm flipH="1">
            <a:off x="7246034" y="4008324"/>
            <a:ext cx="1047263"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1070" name="线条"/>
          <p:cNvSpPr/>
          <p:nvPr/>
        </p:nvSpPr>
        <p:spPr>
          <a:xfrm flipH="1">
            <a:off x="7246034" y="6835953"/>
            <a:ext cx="1047263"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1071" name="读单词线程"/>
          <p:cNvSpPr/>
          <p:nvPr/>
        </p:nvSpPr>
        <p:spPr>
          <a:xfrm>
            <a:off x="8709617" y="3373324"/>
            <a:ext cx="4024500"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读单词线程</a:t>
            </a:r>
          </a:p>
        </p:txBody>
      </p:sp>
      <p:sp>
        <p:nvSpPr>
          <p:cNvPr id="1072" name="写单词线程"/>
          <p:cNvSpPr/>
          <p:nvPr/>
        </p:nvSpPr>
        <p:spPr>
          <a:xfrm>
            <a:off x="8709617" y="6200953"/>
            <a:ext cx="4024500"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写单词线程</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7" name="进程（线程）调度方式"/>
          <p:cNvSpPr/>
          <p:nvPr/>
        </p:nvSpPr>
        <p:spPr>
          <a:xfrm>
            <a:off x="1187584" y="778965"/>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8" name="3.5.3.2 成组调度"/>
          <p:cNvSpPr/>
          <p:nvPr/>
        </p:nvSpPr>
        <p:spPr>
          <a:xfrm>
            <a:off x="113431" y="68697"/>
            <a:ext cx="338554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3.5.3.2 成组调度</a:t>
            </a:r>
          </a:p>
        </p:txBody>
      </p:sp>
    </p:spTree>
    <p:extLst>
      <p:ext uri="{BB962C8B-B14F-4D97-AF65-F5344CB8AC3E}">
        <p14:creationId xmlns:p14="http://schemas.microsoft.com/office/powerpoint/2010/main" val="19342038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7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080" name="成组调度"/>
          <p:cNvGrpSpPr/>
          <p:nvPr/>
        </p:nvGrpSpPr>
        <p:grpSpPr>
          <a:xfrm>
            <a:off x="944258" y="2295196"/>
            <a:ext cx="2806701" cy="1143001"/>
            <a:chOff x="0" y="0"/>
            <a:chExt cx="2806700" cy="1143000"/>
          </a:xfrm>
        </p:grpSpPr>
        <p:sp>
          <p:nvSpPr>
            <p:cNvPr id="1079"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078" name="成组调度" descr="成组调度"/>
            <p:cNvPicPr>
              <a:picLocks/>
            </p:cNvPicPr>
            <p:nvPr/>
          </p:nvPicPr>
          <p:blipFill>
            <a:blip r:embed="rId3">
              <a:extLst/>
            </a:blip>
            <a:stretch>
              <a:fillRect/>
            </a:stretch>
          </p:blipFill>
          <p:spPr>
            <a:xfrm>
              <a:off x="-1" y="-1"/>
              <a:ext cx="2806702" cy="1143001"/>
            </a:xfrm>
            <a:prstGeom prst="rect">
              <a:avLst/>
            </a:prstGeom>
            <a:effectLst/>
          </p:spPr>
        </p:pic>
      </p:grpSp>
      <p:sp>
        <p:nvSpPr>
          <p:cNvPr id="1081" name="读单词线程"/>
          <p:cNvSpPr/>
          <p:nvPr/>
        </p:nvSpPr>
        <p:spPr>
          <a:xfrm>
            <a:off x="8709617" y="3373324"/>
            <a:ext cx="4024500"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读单词线程</a:t>
            </a:r>
          </a:p>
        </p:txBody>
      </p:sp>
      <p:sp>
        <p:nvSpPr>
          <p:cNvPr id="1082" name="写单词线程"/>
          <p:cNvSpPr/>
          <p:nvPr/>
        </p:nvSpPr>
        <p:spPr>
          <a:xfrm>
            <a:off x="8709617" y="6200953"/>
            <a:ext cx="4024500"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写单词线程</a:t>
            </a:r>
          </a:p>
        </p:txBody>
      </p:sp>
      <p:sp>
        <p:nvSpPr>
          <p:cNvPr id="1083" name="系统将一组相互合作的进程或线程同时分配到一组处理器上运行…"/>
          <p:cNvSpPr/>
          <p:nvPr/>
        </p:nvSpPr>
        <p:spPr>
          <a:xfrm>
            <a:off x="13662772" y="4100752"/>
            <a:ext cx="9835339" cy="2603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pPr>
            <a:r>
              <a:t>系统将一组相互合作的进程或线程同时分配到一组处理器上运行</a:t>
            </a:r>
          </a:p>
          <a:p>
            <a:pPr>
              <a:lnSpc>
                <a:spcPct val="90000"/>
              </a:lnSpc>
            </a:pPr>
            <a:r>
              <a:t>进程或线程与处理器一一对应</a:t>
            </a:r>
          </a:p>
        </p:txBody>
      </p:sp>
      <p:sp>
        <p:nvSpPr>
          <p:cNvPr id="1084" name="CPU1"/>
          <p:cNvSpPr/>
          <p:nvPr/>
        </p:nvSpPr>
        <p:spPr>
          <a:xfrm>
            <a:off x="4448349" y="3068524"/>
            <a:ext cx="2381365" cy="18796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1085" name="CPU2"/>
          <p:cNvSpPr/>
          <p:nvPr/>
        </p:nvSpPr>
        <p:spPr>
          <a:xfrm>
            <a:off x="4448349" y="5896153"/>
            <a:ext cx="2381365" cy="18796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1086" name="线条"/>
          <p:cNvSpPr/>
          <p:nvPr/>
        </p:nvSpPr>
        <p:spPr>
          <a:xfrm flipH="1">
            <a:off x="7246034" y="4008324"/>
            <a:ext cx="1047263"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1087" name="线条"/>
          <p:cNvSpPr/>
          <p:nvPr/>
        </p:nvSpPr>
        <p:spPr>
          <a:xfrm flipH="1">
            <a:off x="7246034" y="6835953"/>
            <a:ext cx="1047263"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1088" name="优点👍"/>
          <p:cNvSpPr/>
          <p:nvPr/>
        </p:nvSpPr>
        <p:spPr>
          <a:xfrm>
            <a:off x="1394944" y="9944394"/>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1089" name="❶减少线程切换"/>
          <p:cNvSpPr/>
          <p:nvPr/>
        </p:nvSpPr>
        <p:spPr>
          <a:xfrm>
            <a:off x="4126492" y="938557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减少线程切换</a:t>
            </a:r>
          </a:p>
        </p:txBody>
      </p:sp>
      <p:sp>
        <p:nvSpPr>
          <p:cNvPr id="1090" name="❷减少调度开销"/>
          <p:cNvSpPr/>
          <p:nvPr/>
        </p:nvSpPr>
        <p:spPr>
          <a:xfrm>
            <a:off x="4130685" y="10515910"/>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减少调度开销</a:t>
            </a: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0" name="进程（线程）调度方式"/>
          <p:cNvSpPr/>
          <p:nvPr/>
        </p:nvSpPr>
        <p:spPr>
          <a:xfrm>
            <a:off x="1187584" y="778965"/>
            <a:ext cx="7056635" cy="12700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1" name="3.5.3.2 成组调度"/>
          <p:cNvSpPr/>
          <p:nvPr/>
        </p:nvSpPr>
        <p:spPr>
          <a:xfrm>
            <a:off x="113431" y="68697"/>
            <a:ext cx="3385542"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3.5.3.2 成组调度</a:t>
            </a:r>
          </a:p>
        </p:txBody>
      </p:sp>
    </p:spTree>
    <p:extLst>
      <p:ext uri="{BB962C8B-B14F-4D97-AF65-F5344CB8AC3E}">
        <p14:creationId xmlns:p14="http://schemas.microsoft.com/office/powerpoint/2010/main" val="17048145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263" name="单处理器调度"/>
          <p:cNvSpPr/>
          <p:nvPr/>
        </p:nvSpPr>
        <p:spPr>
          <a:xfrm>
            <a:off x="5217756" y="6235699"/>
            <a:ext cx="49911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1">
                <a:latin typeface="Helvetica"/>
                <a:ea typeface="Helvetica"/>
                <a:cs typeface="Helvetica"/>
                <a:sym typeface="Helvetica"/>
              </a:defRPr>
            </a:lvl1pPr>
          </a:lstStyle>
          <a:p>
            <a:r>
              <a:t>单处理器调度</a:t>
            </a:r>
          </a:p>
        </p:txBody>
      </p:sp>
      <p:sp>
        <p:nvSpPr>
          <p:cNvPr id="264" name="多处理器调度"/>
          <p:cNvSpPr/>
          <p:nvPr/>
        </p:nvSpPr>
        <p:spPr>
          <a:xfrm>
            <a:off x="13258812" y="6235699"/>
            <a:ext cx="49911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1">
                <a:latin typeface="Helvetica"/>
                <a:ea typeface="Helvetica"/>
                <a:cs typeface="Helvetica"/>
                <a:sym typeface="Helvetica"/>
              </a:defRPr>
            </a:lvl1pPr>
          </a:lstStyle>
          <a:p>
            <a:r>
              <a:t>多处理器调度</a:t>
            </a:r>
          </a:p>
        </p:txBody>
      </p:sp>
    </p:spTree>
    <p:extLst>
      <p:ext uri="{BB962C8B-B14F-4D97-AF65-F5344CB8AC3E}">
        <p14:creationId xmlns:p14="http://schemas.microsoft.com/office/powerpoint/2010/main" val="76506787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096"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100" name="自调度"/>
          <p:cNvGrpSpPr/>
          <p:nvPr/>
        </p:nvGrpSpPr>
        <p:grpSpPr>
          <a:xfrm>
            <a:off x="1187585" y="3209596"/>
            <a:ext cx="2171701" cy="1143001"/>
            <a:chOff x="0" y="0"/>
            <a:chExt cx="2171700" cy="1143000"/>
          </a:xfrm>
        </p:grpSpPr>
        <p:sp>
          <p:nvSpPr>
            <p:cNvPr id="1099"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1098" name="自调度" descr="自调度"/>
            <p:cNvPicPr>
              <a:picLocks/>
            </p:cNvPicPr>
            <p:nvPr/>
          </p:nvPicPr>
          <p:blipFill>
            <a:blip r:embed="rId3">
              <a:extLst/>
            </a:blip>
            <a:stretch>
              <a:fillRect/>
            </a:stretch>
          </p:blipFill>
          <p:spPr>
            <a:xfrm>
              <a:off x="-1" y="-1"/>
              <a:ext cx="2171701" cy="1143001"/>
            </a:xfrm>
            <a:prstGeom prst="rect">
              <a:avLst/>
            </a:prstGeom>
            <a:effectLst/>
          </p:spPr>
        </p:pic>
      </p:grpSp>
      <p:grpSp>
        <p:nvGrpSpPr>
          <p:cNvPr id="1103" name="成组调度"/>
          <p:cNvGrpSpPr/>
          <p:nvPr/>
        </p:nvGrpSpPr>
        <p:grpSpPr>
          <a:xfrm>
            <a:off x="1187585" y="5804275"/>
            <a:ext cx="2806701" cy="1143001"/>
            <a:chOff x="0" y="0"/>
            <a:chExt cx="2806700" cy="1143000"/>
          </a:xfrm>
        </p:grpSpPr>
        <p:sp>
          <p:nvSpPr>
            <p:cNvPr id="1102"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101" name="成组调度" descr="成组调度"/>
            <p:cNvPicPr>
              <a:picLocks/>
            </p:cNvPicPr>
            <p:nvPr/>
          </p:nvPicPr>
          <p:blipFill>
            <a:blip r:embed="rId4">
              <a:extLst/>
            </a:blip>
            <a:stretch>
              <a:fillRect/>
            </a:stretch>
          </p:blipFill>
          <p:spPr>
            <a:xfrm>
              <a:off x="-1" y="-1"/>
              <a:ext cx="2806702" cy="1143001"/>
            </a:xfrm>
            <a:prstGeom prst="rect">
              <a:avLst/>
            </a:prstGeom>
            <a:effectLst/>
          </p:spPr>
        </p:pic>
      </p:grpSp>
      <p:grpSp>
        <p:nvGrpSpPr>
          <p:cNvPr id="1106" name="专用处理器分配"/>
          <p:cNvGrpSpPr/>
          <p:nvPr/>
        </p:nvGrpSpPr>
        <p:grpSpPr>
          <a:xfrm>
            <a:off x="1187585" y="8721349"/>
            <a:ext cx="4711701" cy="1143001"/>
            <a:chOff x="0" y="0"/>
            <a:chExt cx="4711700" cy="1143000"/>
          </a:xfrm>
        </p:grpSpPr>
        <p:sp>
          <p:nvSpPr>
            <p:cNvPr id="1105"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104" name="专用处理器分配" descr="专用处理器分配"/>
            <p:cNvPicPr>
              <a:picLocks/>
            </p:cNvPicPr>
            <p:nvPr/>
          </p:nvPicPr>
          <p:blipFill>
            <a:blip r:embed="rId5">
              <a:extLst/>
            </a:blip>
            <a:stretch>
              <a:fillRect/>
            </a:stretch>
          </p:blipFill>
          <p:spPr>
            <a:xfrm>
              <a:off x="0" y="-1"/>
              <a:ext cx="4711701" cy="1143001"/>
            </a:xfrm>
            <a:prstGeom prst="rect">
              <a:avLst/>
            </a:prstGeom>
            <a:effectLst/>
          </p:spPr>
        </p:pic>
      </p:grpSp>
      <p:sp>
        <p:nvSpPr>
          <p:cNvPr id="1107" name="箭头"/>
          <p:cNvSpPr/>
          <p:nvPr/>
        </p:nvSpPr>
        <p:spPr>
          <a:xfrm>
            <a:off x="6683672" y="8657849"/>
            <a:ext cx="1571328" cy="1270001"/>
          </a:xfrm>
          <a:custGeom>
            <a:avLst/>
            <a:gdLst/>
            <a:ahLst/>
            <a:cxnLst>
              <a:cxn ang="0">
                <a:pos x="wd2" y="hd2"/>
              </a:cxn>
              <a:cxn ang="5400000">
                <a:pos x="wd2" y="hd2"/>
              </a:cxn>
              <a:cxn ang="10800000">
                <a:pos x="wd2" y="hd2"/>
              </a:cxn>
              <a:cxn ang="16200000">
                <a:pos x="wd2" y="hd2"/>
              </a:cxn>
            </a:cxnLst>
            <a:rect l="0" t="0" r="r" b="b"/>
            <a:pathLst>
              <a:path w="21600" h="21600" extrusionOk="0">
                <a:moveTo>
                  <a:pt x="11173" y="14256"/>
                </a:moveTo>
                <a:lnTo>
                  <a:pt x="11173" y="21600"/>
                </a:lnTo>
                <a:lnTo>
                  <a:pt x="0" y="10800"/>
                </a:lnTo>
                <a:lnTo>
                  <a:pt x="11173" y="0"/>
                </a:lnTo>
                <a:lnTo>
                  <a:pt x="11173" y="7344"/>
                </a:lnTo>
                <a:lnTo>
                  <a:pt x="21600" y="7344"/>
                </a:lnTo>
                <a:lnTo>
                  <a:pt x="21600" y="14256"/>
                </a:lnTo>
                <a:close/>
              </a:path>
            </a:pathLst>
          </a:custGeom>
          <a:blipFill>
            <a:blip r:embed="rId6"/>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9" name="进程（线程）调度方式"/>
          <p:cNvSpPr/>
          <p:nvPr/>
        </p:nvSpPr>
        <p:spPr>
          <a:xfrm>
            <a:off x="943189" y="800961"/>
            <a:ext cx="7056635" cy="1270001"/>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0" name="3.5.3.3 专用处理器分配"/>
          <p:cNvSpPr/>
          <p:nvPr/>
        </p:nvSpPr>
        <p:spPr>
          <a:xfrm>
            <a:off x="113431" y="130252"/>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3.5.3.3 专用处理器分配</a:t>
            </a:r>
          </a:p>
        </p:txBody>
      </p:sp>
    </p:spTree>
    <p:extLst>
      <p:ext uri="{BB962C8B-B14F-4D97-AF65-F5344CB8AC3E}">
        <p14:creationId xmlns:p14="http://schemas.microsoft.com/office/powerpoint/2010/main" val="10615797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13"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117" name="专用处理器分配"/>
          <p:cNvGrpSpPr/>
          <p:nvPr/>
        </p:nvGrpSpPr>
        <p:grpSpPr>
          <a:xfrm>
            <a:off x="1085985" y="2269749"/>
            <a:ext cx="4711701" cy="1143001"/>
            <a:chOff x="0" y="0"/>
            <a:chExt cx="4711700" cy="1143000"/>
          </a:xfrm>
        </p:grpSpPr>
        <p:sp>
          <p:nvSpPr>
            <p:cNvPr id="1116"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115" name="专用处理器分配" descr="专用处理器分配"/>
            <p:cNvPicPr>
              <a:picLocks/>
            </p:cNvPicPr>
            <p:nvPr/>
          </p:nvPicPr>
          <p:blipFill>
            <a:blip r:embed="rId3">
              <a:extLst/>
            </a:blip>
            <a:stretch>
              <a:fillRect/>
            </a:stretch>
          </p:blipFill>
          <p:spPr>
            <a:xfrm>
              <a:off x="0" y="-1"/>
              <a:ext cx="4711701" cy="1143001"/>
            </a:xfrm>
            <a:prstGeom prst="rect">
              <a:avLst/>
            </a:prstGeom>
            <a:effectLst/>
          </p:spPr>
        </p:pic>
      </p:grpSp>
      <p:sp>
        <p:nvSpPr>
          <p:cNvPr id="1118" name="在程序执行期间，专门为该程序分配一组处理器，每个线程一个"/>
          <p:cNvSpPr/>
          <p:nvPr/>
        </p:nvSpPr>
        <p:spPr>
          <a:xfrm>
            <a:off x="10201962" y="1726026"/>
            <a:ext cx="9183158"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在程序执行期间，专门为该程序分配一组处理器，每个线程一个</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3" name="进程（线程）调度方式"/>
          <p:cNvSpPr/>
          <p:nvPr/>
        </p:nvSpPr>
        <p:spPr>
          <a:xfrm>
            <a:off x="943189" y="800961"/>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14" name="3.5.3.3 专用处理器分配"/>
          <p:cNvSpPr/>
          <p:nvPr/>
        </p:nvSpPr>
        <p:spPr>
          <a:xfrm>
            <a:off x="113431" y="130252"/>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3.5.3.3 专用处理器分配</a:t>
            </a:r>
          </a:p>
        </p:txBody>
      </p:sp>
    </p:spTree>
    <p:extLst>
      <p:ext uri="{BB962C8B-B14F-4D97-AF65-F5344CB8AC3E}">
        <p14:creationId xmlns:p14="http://schemas.microsoft.com/office/powerpoint/2010/main" val="14424913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2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125" name="进程（线程）调度方式"/>
          <p:cNvSpPr/>
          <p:nvPr/>
        </p:nvSpPr>
        <p:spPr>
          <a:xfrm>
            <a:off x="943189" y="800961"/>
            <a:ext cx="705663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grpSp>
        <p:nvGrpSpPr>
          <p:cNvPr id="1128" name="专用处理器分配"/>
          <p:cNvGrpSpPr/>
          <p:nvPr/>
        </p:nvGrpSpPr>
        <p:grpSpPr>
          <a:xfrm>
            <a:off x="1085985" y="2269749"/>
            <a:ext cx="4711701" cy="1143001"/>
            <a:chOff x="0" y="0"/>
            <a:chExt cx="4711700" cy="1143000"/>
          </a:xfrm>
        </p:grpSpPr>
        <p:sp>
          <p:nvSpPr>
            <p:cNvPr id="1127"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126" name="专用处理器分配" descr="专用处理器分配"/>
            <p:cNvPicPr>
              <a:picLocks/>
            </p:cNvPicPr>
            <p:nvPr/>
          </p:nvPicPr>
          <p:blipFill>
            <a:blip r:embed="rId4">
              <a:extLst/>
            </a:blip>
            <a:stretch>
              <a:fillRect/>
            </a:stretch>
          </p:blipFill>
          <p:spPr>
            <a:xfrm>
              <a:off x="0" y="-1"/>
              <a:ext cx="4711701" cy="1143001"/>
            </a:xfrm>
            <a:prstGeom prst="rect">
              <a:avLst/>
            </a:prstGeom>
            <a:effectLst/>
          </p:spPr>
        </p:pic>
      </p:grpSp>
      <p:sp>
        <p:nvSpPr>
          <p:cNvPr id="1129" name="线程1"/>
          <p:cNvSpPr/>
          <p:nvPr/>
        </p:nvSpPr>
        <p:spPr>
          <a:xfrm>
            <a:off x="7030108" y="4760067"/>
            <a:ext cx="4024499" cy="88064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线程1</a:t>
            </a:r>
          </a:p>
        </p:txBody>
      </p:sp>
      <p:sp>
        <p:nvSpPr>
          <p:cNvPr id="1130" name="线程2"/>
          <p:cNvSpPr/>
          <p:nvPr/>
        </p:nvSpPr>
        <p:spPr>
          <a:xfrm>
            <a:off x="7030108" y="6204655"/>
            <a:ext cx="4024499" cy="880640"/>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线程2</a:t>
            </a:r>
          </a:p>
        </p:txBody>
      </p:sp>
      <p:sp>
        <p:nvSpPr>
          <p:cNvPr id="1131" name="CPU1"/>
          <p:cNvSpPr/>
          <p:nvPr/>
        </p:nvSpPr>
        <p:spPr>
          <a:xfrm>
            <a:off x="12221557" y="4565387"/>
            <a:ext cx="1721528"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1132" name="进程"/>
          <p:cNvSpPr/>
          <p:nvPr/>
        </p:nvSpPr>
        <p:spPr>
          <a:xfrm>
            <a:off x="1838658" y="6442440"/>
            <a:ext cx="4024500" cy="1849659"/>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a:t>
            </a:r>
          </a:p>
        </p:txBody>
      </p:sp>
      <p:sp>
        <p:nvSpPr>
          <p:cNvPr id="1133" name="线程3"/>
          <p:cNvSpPr/>
          <p:nvPr/>
        </p:nvSpPr>
        <p:spPr>
          <a:xfrm>
            <a:off x="7030108" y="7649243"/>
            <a:ext cx="4024499" cy="88064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线程3</a:t>
            </a:r>
          </a:p>
        </p:txBody>
      </p:sp>
      <p:sp>
        <p:nvSpPr>
          <p:cNvPr id="1134" name="线程4"/>
          <p:cNvSpPr/>
          <p:nvPr/>
        </p:nvSpPr>
        <p:spPr>
          <a:xfrm>
            <a:off x="7030108" y="9093830"/>
            <a:ext cx="4024499" cy="88064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线程4</a:t>
            </a:r>
          </a:p>
        </p:txBody>
      </p:sp>
      <p:sp>
        <p:nvSpPr>
          <p:cNvPr id="1135" name="CPU2"/>
          <p:cNvSpPr/>
          <p:nvPr/>
        </p:nvSpPr>
        <p:spPr>
          <a:xfrm>
            <a:off x="12221557" y="6009975"/>
            <a:ext cx="1721528"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1136" name="CPU3"/>
          <p:cNvSpPr/>
          <p:nvPr/>
        </p:nvSpPr>
        <p:spPr>
          <a:xfrm>
            <a:off x="12221557" y="7454562"/>
            <a:ext cx="1721528"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CPU3</a:t>
            </a:r>
          </a:p>
        </p:txBody>
      </p:sp>
      <p:sp>
        <p:nvSpPr>
          <p:cNvPr id="1137" name="CPU4"/>
          <p:cNvSpPr/>
          <p:nvPr/>
        </p:nvSpPr>
        <p:spPr>
          <a:xfrm>
            <a:off x="12221557" y="8899150"/>
            <a:ext cx="1721528"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CPU4</a:t>
            </a:r>
          </a:p>
        </p:txBody>
      </p:sp>
      <p:sp>
        <p:nvSpPr>
          <p:cNvPr id="1138" name="线条"/>
          <p:cNvSpPr/>
          <p:nvPr/>
        </p:nvSpPr>
        <p:spPr>
          <a:xfrm>
            <a:off x="11168604" y="5200387"/>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39" name="线条"/>
          <p:cNvSpPr/>
          <p:nvPr/>
        </p:nvSpPr>
        <p:spPr>
          <a:xfrm>
            <a:off x="11168604" y="6644975"/>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40" name="线条"/>
          <p:cNvSpPr/>
          <p:nvPr/>
        </p:nvSpPr>
        <p:spPr>
          <a:xfrm>
            <a:off x="11168604" y="8089562"/>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41" name="线条"/>
          <p:cNvSpPr/>
          <p:nvPr/>
        </p:nvSpPr>
        <p:spPr>
          <a:xfrm>
            <a:off x="11168604" y="9534150"/>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42" name="在程序执行期间，专门为该程序分配一组处理器，每个线程一个"/>
          <p:cNvSpPr/>
          <p:nvPr/>
        </p:nvSpPr>
        <p:spPr>
          <a:xfrm>
            <a:off x="10201962" y="1726026"/>
            <a:ext cx="9183158"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在程序执行期间，专门为该程序分配一组处理器，每个线程一个</a:t>
            </a:r>
          </a:p>
        </p:txBody>
      </p:sp>
      <p:sp>
        <p:nvSpPr>
          <p:cNvPr id="1143" name="3.5.3.3 专用处理器分配"/>
          <p:cNvSpPr/>
          <p:nvPr/>
        </p:nvSpPr>
        <p:spPr>
          <a:xfrm>
            <a:off x="113431" y="130252"/>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3.5.3.3 专用处理器分配</a:t>
            </a: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Tree>
    <p:extLst>
      <p:ext uri="{BB962C8B-B14F-4D97-AF65-F5344CB8AC3E}">
        <p14:creationId xmlns:p14="http://schemas.microsoft.com/office/powerpoint/2010/main" val="147234944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48"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152" name="专用处理器分配"/>
          <p:cNvGrpSpPr/>
          <p:nvPr/>
        </p:nvGrpSpPr>
        <p:grpSpPr>
          <a:xfrm>
            <a:off x="1085985" y="2269749"/>
            <a:ext cx="4711701" cy="1143001"/>
            <a:chOff x="0" y="0"/>
            <a:chExt cx="4711700" cy="1143000"/>
          </a:xfrm>
        </p:grpSpPr>
        <p:sp>
          <p:nvSpPr>
            <p:cNvPr id="1151"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150" name="专用处理器分配" descr="专用处理器分配"/>
            <p:cNvPicPr>
              <a:picLocks/>
            </p:cNvPicPr>
            <p:nvPr/>
          </p:nvPicPr>
          <p:blipFill>
            <a:blip r:embed="rId3">
              <a:extLst/>
            </a:blip>
            <a:stretch>
              <a:fillRect/>
            </a:stretch>
          </p:blipFill>
          <p:spPr>
            <a:xfrm>
              <a:off x="0" y="-1"/>
              <a:ext cx="4711701" cy="1143001"/>
            </a:xfrm>
            <a:prstGeom prst="rect">
              <a:avLst/>
            </a:prstGeom>
            <a:effectLst/>
          </p:spPr>
        </p:pic>
      </p:grpSp>
      <p:sp>
        <p:nvSpPr>
          <p:cNvPr id="1153" name="线程1"/>
          <p:cNvSpPr/>
          <p:nvPr/>
        </p:nvSpPr>
        <p:spPr>
          <a:xfrm>
            <a:off x="7030108" y="4760067"/>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线程1</a:t>
            </a:r>
          </a:p>
        </p:txBody>
      </p:sp>
      <p:sp>
        <p:nvSpPr>
          <p:cNvPr id="1154" name="线程2"/>
          <p:cNvSpPr/>
          <p:nvPr/>
        </p:nvSpPr>
        <p:spPr>
          <a:xfrm>
            <a:off x="7030108" y="6204655"/>
            <a:ext cx="4024499" cy="880640"/>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线程2</a:t>
            </a:r>
          </a:p>
        </p:txBody>
      </p:sp>
      <p:sp>
        <p:nvSpPr>
          <p:cNvPr id="1155" name="CPU1"/>
          <p:cNvSpPr/>
          <p:nvPr/>
        </p:nvSpPr>
        <p:spPr>
          <a:xfrm>
            <a:off x="12221557" y="4565387"/>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1156" name="进程"/>
          <p:cNvSpPr/>
          <p:nvPr/>
        </p:nvSpPr>
        <p:spPr>
          <a:xfrm>
            <a:off x="1838658" y="6442440"/>
            <a:ext cx="4024500" cy="1849659"/>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a:t>
            </a:r>
          </a:p>
        </p:txBody>
      </p:sp>
      <p:sp>
        <p:nvSpPr>
          <p:cNvPr id="1157" name="线程3"/>
          <p:cNvSpPr/>
          <p:nvPr/>
        </p:nvSpPr>
        <p:spPr>
          <a:xfrm>
            <a:off x="7030108" y="7649243"/>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线程3</a:t>
            </a:r>
          </a:p>
        </p:txBody>
      </p:sp>
      <p:sp>
        <p:nvSpPr>
          <p:cNvPr id="1158" name="线程4"/>
          <p:cNvSpPr/>
          <p:nvPr/>
        </p:nvSpPr>
        <p:spPr>
          <a:xfrm>
            <a:off x="7030108" y="9093830"/>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线程4</a:t>
            </a:r>
          </a:p>
        </p:txBody>
      </p:sp>
      <p:sp>
        <p:nvSpPr>
          <p:cNvPr id="1159" name="CPU2"/>
          <p:cNvSpPr/>
          <p:nvPr/>
        </p:nvSpPr>
        <p:spPr>
          <a:xfrm>
            <a:off x="12221557" y="6009975"/>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1160" name="CPU3"/>
          <p:cNvSpPr/>
          <p:nvPr/>
        </p:nvSpPr>
        <p:spPr>
          <a:xfrm>
            <a:off x="12221557" y="7454562"/>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CPU3</a:t>
            </a:r>
          </a:p>
        </p:txBody>
      </p:sp>
      <p:sp>
        <p:nvSpPr>
          <p:cNvPr id="1161" name="CPU4"/>
          <p:cNvSpPr/>
          <p:nvPr/>
        </p:nvSpPr>
        <p:spPr>
          <a:xfrm>
            <a:off x="12221557" y="8899150"/>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CPU4</a:t>
            </a:r>
          </a:p>
        </p:txBody>
      </p:sp>
      <p:sp>
        <p:nvSpPr>
          <p:cNvPr id="1162" name="线条"/>
          <p:cNvSpPr/>
          <p:nvPr/>
        </p:nvSpPr>
        <p:spPr>
          <a:xfrm>
            <a:off x="11168604" y="5200387"/>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63" name="线条"/>
          <p:cNvSpPr/>
          <p:nvPr/>
        </p:nvSpPr>
        <p:spPr>
          <a:xfrm>
            <a:off x="11168604" y="6644975"/>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64" name="线条"/>
          <p:cNvSpPr/>
          <p:nvPr/>
        </p:nvSpPr>
        <p:spPr>
          <a:xfrm>
            <a:off x="11168604" y="8089562"/>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65" name="线条"/>
          <p:cNvSpPr/>
          <p:nvPr/>
        </p:nvSpPr>
        <p:spPr>
          <a:xfrm>
            <a:off x="11168604" y="9534150"/>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66" name="在程序执行期间，专门为该程序分配一组处理器，每个线程一个"/>
          <p:cNvSpPr/>
          <p:nvPr/>
        </p:nvSpPr>
        <p:spPr>
          <a:xfrm>
            <a:off x="10201962" y="1726026"/>
            <a:ext cx="9183158"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在程序执行期间，专门为该程序分配一组处理器，每个线程一个</a:t>
            </a:r>
          </a:p>
        </p:txBody>
      </p:sp>
      <p:sp>
        <p:nvSpPr>
          <p:cNvPr id="1167" name="优点👍"/>
          <p:cNvSpPr/>
          <p:nvPr/>
        </p:nvSpPr>
        <p:spPr>
          <a:xfrm>
            <a:off x="15116385" y="6544645"/>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1168" name="❶加快程序运行速度"/>
          <p:cNvSpPr/>
          <p:nvPr/>
        </p:nvSpPr>
        <p:spPr>
          <a:xfrm>
            <a:off x="17413006" y="5957877"/>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加快程序运行速度</a:t>
            </a:r>
          </a:p>
        </p:txBody>
      </p:sp>
      <p:sp>
        <p:nvSpPr>
          <p:cNvPr id="1169" name="❷避免进程切换"/>
          <p:cNvSpPr/>
          <p:nvPr/>
        </p:nvSpPr>
        <p:spPr>
          <a:xfrm>
            <a:off x="17413006" y="7041157"/>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避免进程切换</a:t>
            </a:r>
          </a:p>
        </p:txBody>
      </p:sp>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7" name="进程（线程）调度方式"/>
          <p:cNvSpPr/>
          <p:nvPr/>
        </p:nvSpPr>
        <p:spPr>
          <a:xfrm>
            <a:off x="943189" y="800961"/>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28" name="3.5.3.3 专用处理器分配"/>
          <p:cNvSpPr/>
          <p:nvPr/>
        </p:nvSpPr>
        <p:spPr>
          <a:xfrm>
            <a:off x="113431" y="130252"/>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3.5.3.3 专用处理器分配</a:t>
            </a:r>
          </a:p>
        </p:txBody>
      </p:sp>
    </p:spTree>
    <p:extLst>
      <p:ext uri="{BB962C8B-B14F-4D97-AF65-F5344CB8AC3E}">
        <p14:creationId xmlns:p14="http://schemas.microsoft.com/office/powerpoint/2010/main" val="135762622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75"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179" name="专用处理器分配"/>
          <p:cNvGrpSpPr/>
          <p:nvPr/>
        </p:nvGrpSpPr>
        <p:grpSpPr>
          <a:xfrm>
            <a:off x="1085985" y="2269749"/>
            <a:ext cx="4711701" cy="1143001"/>
            <a:chOff x="0" y="0"/>
            <a:chExt cx="4711700" cy="1143000"/>
          </a:xfrm>
        </p:grpSpPr>
        <p:sp>
          <p:nvSpPr>
            <p:cNvPr id="1178"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177" name="专用处理器分配" descr="专用处理器分配"/>
            <p:cNvPicPr>
              <a:picLocks/>
            </p:cNvPicPr>
            <p:nvPr/>
          </p:nvPicPr>
          <p:blipFill>
            <a:blip r:embed="rId3">
              <a:extLst/>
            </a:blip>
            <a:stretch>
              <a:fillRect/>
            </a:stretch>
          </p:blipFill>
          <p:spPr>
            <a:xfrm>
              <a:off x="0" y="-1"/>
              <a:ext cx="4711701" cy="1143001"/>
            </a:xfrm>
            <a:prstGeom prst="rect">
              <a:avLst/>
            </a:prstGeom>
            <a:effectLst/>
          </p:spPr>
        </p:pic>
      </p:grpSp>
      <p:sp>
        <p:nvSpPr>
          <p:cNvPr id="1180" name="线程1"/>
          <p:cNvSpPr/>
          <p:nvPr/>
        </p:nvSpPr>
        <p:spPr>
          <a:xfrm>
            <a:off x="7030108" y="4760067"/>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线程1</a:t>
            </a:r>
          </a:p>
        </p:txBody>
      </p:sp>
      <p:sp>
        <p:nvSpPr>
          <p:cNvPr id="1181" name="线程2"/>
          <p:cNvSpPr/>
          <p:nvPr/>
        </p:nvSpPr>
        <p:spPr>
          <a:xfrm>
            <a:off x="7030108" y="6204655"/>
            <a:ext cx="4024499" cy="880640"/>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线程2</a:t>
            </a:r>
          </a:p>
        </p:txBody>
      </p:sp>
      <p:sp>
        <p:nvSpPr>
          <p:cNvPr id="1182" name="CPU1"/>
          <p:cNvSpPr/>
          <p:nvPr/>
        </p:nvSpPr>
        <p:spPr>
          <a:xfrm>
            <a:off x="12221557" y="4565387"/>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CPU1</a:t>
            </a:r>
          </a:p>
        </p:txBody>
      </p:sp>
      <p:sp>
        <p:nvSpPr>
          <p:cNvPr id="1183" name="进程"/>
          <p:cNvSpPr/>
          <p:nvPr/>
        </p:nvSpPr>
        <p:spPr>
          <a:xfrm>
            <a:off x="1838658" y="6442440"/>
            <a:ext cx="4024500" cy="1849659"/>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a:t>
            </a:r>
          </a:p>
        </p:txBody>
      </p:sp>
      <p:sp>
        <p:nvSpPr>
          <p:cNvPr id="1184" name="线程3"/>
          <p:cNvSpPr/>
          <p:nvPr/>
        </p:nvSpPr>
        <p:spPr>
          <a:xfrm>
            <a:off x="7030108" y="7649243"/>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线程3</a:t>
            </a:r>
          </a:p>
        </p:txBody>
      </p:sp>
      <p:sp>
        <p:nvSpPr>
          <p:cNvPr id="1185" name="线程4"/>
          <p:cNvSpPr/>
          <p:nvPr/>
        </p:nvSpPr>
        <p:spPr>
          <a:xfrm>
            <a:off x="7030108" y="9093830"/>
            <a:ext cx="4024499" cy="88064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线程4</a:t>
            </a:r>
          </a:p>
        </p:txBody>
      </p:sp>
      <p:sp>
        <p:nvSpPr>
          <p:cNvPr id="1186" name="CPU2"/>
          <p:cNvSpPr/>
          <p:nvPr/>
        </p:nvSpPr>
        <p:spPr>
          <a:xfrm>
            <a:off x="12221557" y="6009975"/>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CPU2</a:t>
            </a:r>
          </a:p>
        </p:txBody>
      </p:sp>
      <p:sp>
        <p:nvSpPr>
          <p:cNvPr id="1187" name="CPU3"/>
          <p:cNvSpPr/>
          <p:nvPr/>
        </p:nvSpPr>
        <p:spPr>
          <a:xfrm>
            <a:off x="12221557" y="7454562"/>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CPU3</a:t>
            </a:r>
          </a:p>
        </p:txBody>
      </p:sp>
      <p:sp>
        <p:nvSpPr>
          <p:cNvPr id="1188" name="CPU4"/>
          <p:cNvSpPr/>
          <p:nvPr/>
        </p:nvSpPr>
        <p:spPr>
          <a:xfrm>
            <a:off x="12221557" y="8899150"/>
            <a:ext cx="1721528" cy="12700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CPU4</a:t>
            </a:r>
          </a:p>
        </p:txBody>
      </p:sp>
      <p:sp>
        <p:nvSpPr>
          <p:cNvPr id="1189" name="线条"/>
          <p:cNvSpPr/>
          <p:nvPr/>
        </p:nvSpPr>
        <p:spPr>
          <a:xfrm>
            <a:off x="11168604" y="5200387"/>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90" name="线条"/>
          <p:cNvSpPr/>
          <p:nvPr/>
        </p:nvSpPr>
        <p:spPr>
          <a:xfrm>
            <a:off x="11168604" y="6644975"/>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91" name="线条"/>
          <p:cNvSpPr/>
          <p:nvPr/>
        </p:nvSpPr>
        <p:spPr>
          <a:xfrm>
            <a:off x="11168604" y="8089562"/>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92" name="线条"/>
          <p:cNvSpPr/>
          <p:nvPr/>
        </p:nvSpPr>
        <p:spPr>
          <a:xfrm>
            <a:off x="11168604" y="9534150"/>
            <a:ext cx="93895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193" name="在程序执行期间，专门为该程序分配一组处理器，每个线程一个"/>
          <p:cNvSpPr/>
          <p:nvPr/>
        </p:nvSpPr>
        <p:spPr>
          <a:xfrm>
            <a:off x="10201962" y="1726026"/>
            <a:ext cx="9183158"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在程序执行期间，专门为该程序分配一组处理器，每个线程一个</a:t>
            </a:r>
          </a:p>
        </p:txBody>
      </p:sp>
      <p:sp>
        <p:nvSpPr>
          <p:cNvPr id="1194" name="优点👍"/>
          <p:cNvSpPr/>
          <p:nvPr/>
        </p:nvSpPr>
        <p:spPr>
          <a:xfrm>
            <a:off x="15116385" y="6544645"/>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优点👍</a:t>
            </a:r>
          </a:p>
        </p:txBody>
      </p:sp>
      <p:sp>
        <p:nvSpPr>
          <p:cNvPr id="1195" name="❶加快程序运行速度"/>
          <p:cNvSpPr/>
          <p:nvPr/>
        </p:nvSpPr>
        <p:spPr>
          <a:xfrm>
            <a:off x="17413006" y="5957877"/>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加快程序运行速度</a:t>
            </a:r>
          </a:p>
        </p:txBody>
      </p:sp>
      <p:sp>
        <p:nvSpPr>
          <p:cNvPr id="1196" name="❷避免进程切换"/>
          <p:cNvSpPr/>
          <p:nvPr/>
        </p:nvSpPr>
        <p:spPr>
          <a:xfrm>
            <a:off x="17413006" y="7041157"/>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❷</a:t>
            </a:r>
            <a:r>
              <a:t>避免进程切换</a:t>
            </a:r>
          </a:p>
        </p:txBody>
      </p:sp>
      <p:sp>
        <p:nvSpPr>
          <p:cNvPr id="1197" name="缺点👎"/>
          <p:cNvSpPr/>
          <p:nvPr/>
        </p:nvSpPr>
        <p:spPr>
          <a:xfrm>
            <a:off x="15116385" y="9264951"/>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缺点👎</a:t>
            </a:r>
          </a:p>
        </p:txBody>
      </p:sp>
      <p:sp>
        <p:nvSpPr>
          <p:cNvPr id="1198" name="❶处理器资源严重浪费"/>
          <p:cNvSpPr/>
          <p:nvPr/>
        </p:nvSpPr>
        <p:spPr>
          <a:xfrm>
            <a:off x="17500723" y="927130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a:latin typeface="PingFang SC Regular"/>
                <a:ea typeface="PingFang SC Regular"/>
                <a:cs typeface="PingFang SC Regular"/>
                <a:sym typeface="PingFang SC Regular"/>
              </a:rPr>
              <a:t>❶</a:t>
            </a:r>
            <a:r>
              <a:t>处理器资源严重浪费</a:t>
            </a:r>
          </a:p>
        </p:txBody>
      </p:sp>
      <p:pic>
        <p:nvPicPr>
          <p:cNvPr id="28" name="图片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29" name="进程（线程）调度方式"/>
          <p:cNvSpPr/>
          <p:nvPr/>
        </p:nvSpPr>
        <p:spPr>
          <a:xfrm>
            <a:off x="943189" y="800961"/>
            <a:ext cx="7056635"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
        <p:nvSpPr>
          <p:cNvPr id="30" name="3.5.3.3 专用处理器分配"/>
          <p:cNvSpPr/>
          <p:nvPr/>
        </p:nvSpPr>
        <p:spPr>
          <a:xfrm>
            <a:off x="113431" y="130252"/>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3.5.3.3 专用处理器分配</a:t>
            </a:r>
          </a:p>
        </p:txBody>
      </p:sp>
    </p:spTree>
    <p:extLst>
      <p:ext uri="{BB962C8B-B14F-4D97-AF65-F5344CB8AC3E}">
        <p14:creationId xmlns:p14="http://schemas.microsoft.com/office/powerpoint/2010/main" val="22326873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0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grpSp>
        <p:nvGrpSpPr>
          <p:cNvPr id="1208" name="自调度"/>
          <p:cNvGrpSpPr/>
          <p:nvPr/>
        </p:nvGrpSpPr>
        <p:grpSpPr>
          <a:xfrm>
            <a:off x="1187585" y="3209596"/>
            <a:ext cx="2171701" cy="1143001"/>
            <a:chOff x="0" y="0"/>
            <a:chExt cx="2171700" cy="1143000"/>
          </a:xfrm>
        </p:grpSpPr>
        <p:sp>
          <p:nvSpPr>
            <p:cNvPr id="1207" name="自调度"/>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自调度</a:t>
              </a:r>
            </a:p>
          </p:txBody>
        </p:sp>
        <p:pic>
          <p:nvPicPr>
            <p:cNvPr id="1206" name="自调度" descr="自调度"/>
            <p:cNvPicPr>
              <a:picLocks/>
            </p:cNvPicPr>
            <p:nvPr/>
          </p:nvPicPr>
          <p:blipFill>
            <a:blip r:embed="rId3">
              <a:extLst/>
            </a:blip>
            <a:stretch>
              <a:fillRect/>
            </a:stretch>
          </p:blipFill>
          <p:spPr>
            <a:xfrm>
              <a:off x="-1" y="-1"/>
              <a:ext cx="2171701" cy="1143001"/>
            </a:xfrm>
            <a:prstGeom prst="rect">
              <a:avLst/>
            </a:prstGeom>
            <a:effectLst/>
          </p:spPr>
        </p:pic>
      </p:grpSp>
      <p:grpSp>
        <p:nvGrpSpPr>
          <p:cNvPr id="1211" name="成组调度"/>
          <p:cNvGrpSpPr/>
          <p:nvPr/>
        </p:nvGrpSpPr>
        <p:grpSpPr>
          <a:xfrm>
            <a:off x="1187585" y="5804275"/>
            <a:ext cx="2806701" cy="1143001"/>
            <a:chOff x="0" y="0"/>
            <a:chExt cx="2806700" cy="1143000"/>
          </a:xfrm>
        </p:grpSpPr>
        <p:sp>
          <p:nvSpPr>
            <p:cNvPr id="1210" name="成组调度"/>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成组调度</a:t>
              </a:r>
            </a:p>
          </p:txBody>
        </p:sp>
        <p:pic>
          <p:nvPicPr>
            <p:cNvPr id="1209" name="成组调度" descr="成组调度"/>
            <p:cNvPicPr>
              <a:picLocks/>
            </p:cNvPicPr>
            <p:nvPr/>
          </p:nvPicPr>
          <p:blipFill>
            <a:blip r:embed="rId4">
              <a:extLst/>
            </a:blip>
            <a:stretch>
              <a:fillRect/>
            </a:stretch>
          </p:blipFill>
          <p:spPr>
            <a:xfrm>
              <a:off x="-1" y="-1"/>
              <a:ext cx="2806702" cy="1143001"/>
            </a:xfrm>
            <a:prstGeom prst="rect">
              <a:avLst/>
            </a:prstGeom>
            <a:effectLst/>
          </p:spPr>
        </p:pic>
      </p:grpSp>
      <p:grpSp>
        <p:nvGrpSpPr>
          <p:cNvPr id="1214" name="专用处理器分配"/>
          <p:cNvGrpSpPr/>
          <p:nvPr/>
        </p:nvGrpSpPr>
        <p:grpSpPr>
          <a:xfrm>
            <a:off x="1187585" y="8721349"/>
            <a:ext cx="4711701" cy="1143001"/>
            <a:chOff x="0" y="0"/>
            <a:chExt cx="4711700" cy="1143000"/>
          </a:xfrm>
        </p:grpSpPr>
        <p:sp>
          <p:nvSpPr>
            <p:cNvPr id="1213" name="专用处理器分配"/>
            <p:cNvSpPr/>
            <p:nvPr/>
          </p:nvSpPr>
          <p:spPr>
            <a:xfrm>
              <a:off x="38100" y="38100"/>
              <a:ext cx="463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专用处理器分配</a:t>
              </a:r>
            </a:p>
          </p:txBody>
        </p:sp>
        <p:pic>
          <p:nvPicPr>
            <p:cNvPr id="1212" name="专用处理器分配" descr="专用处理器分配"/>
            <p:cNvPicPr>
              <a:picLocks/>
            </p:cNvPicPr>
            <p:nvPr/>
          </p:nvPicPr>
          <p:blipFill>
            <a:blip r:embed="rId5">
              <a:extLst/>
            </a:blip>
            <a:stretch>
              <a:fillRect/>
            </a:stretch>
          </p:blipFill>
          <p:spPr>
            <a:xfrm>
              <a:off x="0" y="-1"/>
              <a:ext cx="4711701" cy="1143001"/>
            </a:xfrm>
            <a:prstGeom prst="rect">
              <a:avLst/>
            </a:prstGeom>
            <a:effectLst/>
          </p:spPr>
        </p:pic>
      </p:gr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60076" y="843894"/>
            <a:ext cx="4854024" cy="1213506"/>
          </a:xfrm>
          <a:prstGeom prst="rect">
            <a:avLst/>
          </a:prstGeom>
        </p:spPr>
      </p:pic>
      <p:sp>
        <p:nvSpPr>
          <p:cNvPr id="16" name="进程（线程）调度方式"/>
          <p:cNvSpPr/>
          <p:nvPr/>
        </p:nvSpPr>
        <p:spPr>
          <a:xfrm>
            <a:off x="943189" y="800961"/>
            <a:ext cx="7056635" cy="1270001"/>
          </a:xfrm>
          <a:prstGeom prst="roundRect">
            <a:avLst>
              <a:gd name="adj" fmla="val 15000"/>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进程（线程）调度方式</a:t>
            </a:r>
          </a:p>
        </p:txBody>
      </p:sp>
    </p:spTree>
    <p:extLst>
      <p:ext uri="{BB962C8B-B14F-4D97-AF65-F5344CB8AC3E}">
        <p14:creationId xmlns:p14="http://schemas.microsoft.com/office/powerpoint/2010/main" val="194504849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9" name="屏幕快照 2018-03-01 下午5.00.33.png" descr="屏幕快照 2018-03-01 下午5.00.33.png"/>
          <p:cNvPicPr>
            <a:picLocks noChangeAspect="1"/>
          </p:cNvPicPr>
          <p:nvPr/>
        </p:nvPicPr>
        <p:blipFill>
          <a:blip r:embed="rId3">
            <a:extLst/>
          </a:blip>
          <a:srcRect l="686" t="10600" r="9087" b="23168"/>
          <a:stretch>
            <a:fillRect/>
          </a:stretch>
        </p:blipFill>
        <p:spPr>
          <a:xfrm>
            <a:off x="11055906" y="5951443"/>
            <a:ext cx="10083386" cy="3187317"/>
          </a:xfrm>
          <a:custGeom>
            <a:avLst/>
            <a:gdLst/>
            <a:ahLst/>
            <a:cxnLst>
              <a:cxn ang="0">
                <a:pos x="wd2" y="hd2"/>
              </a:cxn>
              <a:cxn ang="5400000">
                <a:pos x="wd2" y="hd2"/>
              </a:cxn>
              <a:cxn ang="10800000">
                <a:pos x="wd2" y="hd2"/>
              </a:cxn>
              <a:cxn ang="16200000">
                <a:pos x="wd2" y="hd2"/>
              </a:cxn>
            </a:cxnLst>
            <a:rect l="0" t="0" r="r" b="b"/>
            <a:pathLst>
              <a:path w="21574" h="21598" extrusionOk="0">
                <a:moveTo>
                  <a:pt x="20132" y="0"/>
                </a:moveTo>
                <a:cubicBezTo>
                  <a:pt x="19735" y="0"/>
                  <a:pt x="19222" y="6"/>
                  <a:pt x="18557" y="16"/>
                </a:cubicBezTo>
                <a:lnTo>
                  <a:pt x="15677" y="62"/>
                </a:lnTo>
                <a:lnTo>
                  <a:pt x="15662" y="2536"/>
                </a:lnTo>
                <a:cubicBezTo>
                  <a:pt x="15650" y="4401"/>
                  <a:pt x="15664" y="5048"/>
                  <a:pt x="15716" y="5153"/>
                </a:cubicBezTo>
                <a:cubicBezTo>
                  <a:pt x="15754" y="5229"/>
                  <a:pt x="17065" y="5291"/>
                  <a:pt x="18627" y="5293"/>
                </a:cubicBezTo>
                <a:lnTo>
                  <a:pt x="21467" y="5295"/>
                </a:lnTo>
                <a:lnTo>
                  <a:pt x="21521" y="4857"/>
                </a:lnTo>
                <a:cubicBezTo>
                  <a:pt x="21600" y="4199"/>
                  <a:pt x="21588" y="619"/>
                  <a:pt x="21505" y="264"/>
                </a:cubicBezTo>
                <a:cubicBezTo>
                  <a:pt x="21458" y="61"/>
                  <a:pt x="21320" y="1"/>
                  <a:pt x="20132" y="0"/>
                </a:cubicBezTo>
                <a:close/>
                <a:moveTo>
                  <a:pt x="14942" y="3168"/>
                </a:moveTo>
                <a:cubicBezTo>
                  <a:pt x="14919" y="3167"/>
                  <a:pt x="14888" y="3188"/>
                  <a:pt x="14848" y="3222"/>
                </a:cubicBezTo>
                <a:cubicBezTo>
                  <a:pt x="14761" y="3296"/>
                  <a:pt x="14699" y="3469"/>
                  <a:pt x="14699" y="3636"/>
                </a:cubicBezTo>
                <a:cubicBezTo>
                  <a:pt x="14699" y="3794"/>
                  <a:pt x="14381" y="4926"/>
                  <a:pt x="13993" y="6153"/>
                </a:cubicBezTo>
                <a:cubicBezTo>
                  <a:pt x="13605" y="7381"/>
                  <a:pt x="13312" y="8385"/>
                  <a:pt x="13342" y="8385"/>
                </a:cubicBezTo>
                <a:cubicBezTo>
                  <a:pt x="13372" y="8385"/>
                  <a:pt x="13713" y="7385"/>
                  <a:pt x="14099" y="6161"/>
                </a:cubicBezTo>
                <a:cubicBezTo>
                  <a:pt x="14600" y="4577"/>
                  <a:pt x="14820" y="3987"/>
                  <a:pt x="14866" y="4107"/>
                </a:cubicBezTo>
                <a:cubicBezTo>
                  <a:pt x="14912" y="4226"/>
                  <a:pt x="14940" y="4159"/>
                  <a:pt x="14964" y="3883"/>
                </a:cubicBezTo>
                <a:cubicBezTo>
                  <a:pt x="15009" y="3354"/>
                  <a:pt x="15010" y="3170"/>
                  <a:pt x="14942" y="3168"/>
                </a:cubicBezTo>
                <a:close/>
                <a:moveTo>
                  <a:pt x="6907" y="7014"/>
                </a:moveTo>
                <a:lnTo>
                  <a:pt x="6822" y="7393"/>
                </a:lnTo>
                <a:cubicBezTo>
                  <a:pt x="6757" y="7686"/>
                  <a:pt x="6737" y="8246"/>
                  <a:pt x="6737" y="9797"/>
                </a:cubicBezTo>
                <a:cubicBezTo>
                  <a:pt x="6737" y="11590"/>
                  <a:pt x="6750" y="11857"/>
                  <a:pt x="6846" y="12161"/>
                </a:cubicBezTo>
                <a:cubicBezTo>
                  <a:pt x="6952" y="12495"/>
                  <a:pt x="7028" y="12505"/>
                  <a:pt x="9703" y="12505"/>
                </a:cubicBezTo>
                <a:cubicBezTo>
                  <a:pt x="11494" y="12505"/>
                  <a:pt x="12487" y="12444"/>
                  <a:pt x="12556" y="12328"/>
                </a:cubicBezTo>
                <a:cubicBezTo>
                  <a:pt x="12652" y="12165"/>
                  <a:pt x="12661" y="11947"/>
                  <a:pt x="12661" y="9786"/>
                </a:cubicBezTo>
                <a:cubicBezTo>
                  <a:pt x="12661" y="8178"/>
                  <a:pt x="12640" y="7358"/>
                  <a:pt x="12596" y="7218"/>
                </a:cubicBezTo>
                <a:cubicBezTo>
                  <a:pt x="12547" y="7063"/>
                  <a:pt x="11833" y="7014"/>
                  <a:pt x="9719" y="7014"/>
                </a:cubicBezTo>
                <a:lnTo>
                  <a:pt x="6907" y="7014"/>
                </a:lnTo>
                <a:close/>
                <a:moveTo>
                  <a:pt x="6127" y="8635"/>
                </a:moveTo>
                <a:cubicBezTo>
                  <a:pt x="6119" y="8615"/>
                  <a:pt x="6033" y="8637"/>
                  <a:pt x="5935" y="8684"/>
                </a:cubicBezTo>
                <a:cubicBezTo>
                  <a:pt x="5805" y="8746"/>
                  <a:pt x="5771" y="8826"/>
                  <a:pt x="5810" y="8974"/>
                </a:cubicBezTo>
                <a:cubicBezTo>
                  <a:pt x="5848" y="9120"/>
                  <a:pt x="5664" y="9807"/>
                  <a:pt x="5162" y="11387"/>
                </a:cubicBezTo>
                <a:cubicBezTo>
                  <a:pt x="4777" y="12602"/>
                  <a:pt x="4471" y="13649"/>
                  <a:pt x="4484" y="13713"/>
                </a:cubicBezTo>
                <a:cubicBezTo>
                  <a:pt x="4496" y="13776"/>
                  <a:pt x="4823" y="12820"/>
                  <a:pt x="5210" y="11588"/>
                </a:cubicBezTo>
                <a:cubicBezTo>
                  <a:pt x="5793" y="9732"/>
                  <a:pt x="5927" y="9386"/>
                  <a:pt x="5993" y="9558"/>
                </a:cubicBezTo>
                <a:cubicBezTo>
                  <a:pt x="6059" y="9731"/>
                  <a:pt x="6078" y="9673"/>
                  <a:pt x="6107" y="9219"/>
                </a:cubicBezTo>
                <a:cubicBezTo>
                  <a:pt x="6126" y="8919"/>
                  <a:pt x="6135" y="8656"/>
                  <a:pt x="6127" y="8635"/>
                </a:cubicBezTo>
                <a:close/>
                <a:moveTo>
                  <a:pt x="13342" y="9415"/>
                </a:moveTo>
                <a:cubicBezTo>
                  <a:pt x="13312" y="9415"/>
                  <a:pt x="13603" y="10415"/>
                  <a:pt x="13989" y="11637"/>
                </a:cubicBezTo>
                <a:cubicBezTo>
                  <a:pt x="14577" y="13497"/>
                  <a:pt x="14680" y="13897"/>
                  <a:pt x="14624" y="14111"/>
                </a:cubicBezTo>
                <a:cubicBezTo>
                  <a:pt x="14569" y="14322"/>
                  <a:pt x="14578" y="14379"/>
                  <a:pt x="14682" y="14442"/>
                </a:cubicBezTo>
                <a:cubicBezTo>
                  <a:pt x="14926" y="14589"/>
                  <a:pt x="14956" y="14571"/>
                  <a:pt x="14922" y="14294"/>
                </a:cubicBezTo>
                <a:cubicBezTo>
                  <a:pt x="14904" y="14144"/>
                  <a:pt x="14889" y="13865"/>
                  <a:pt x="14889" y="13672"/>
                </a:cubicBezTo>
                <a:cubicBezTo>
                  <a:pt x="14889" y="13404"/>
                  <a:pt x="14873" y="13363"/>
                  <a:pt x="14819" y="13506"/>
                </a:cubicBezTo>
                <a:cubicBezTo>
                  <a:pt x="14764" y="13649"/>
                  <a:pt x="14592" y="13200"/>
                  <a:pt x="14072" y="11553"/>
                </a:cubicBezTo>
                <a:cubicBezTo>
                  <a:pt x="13701" y="10377"/>
                  <a:pt x="13372" y="9415"/>
                  <a:pt x="13342" y="9415"/>
                </a:cubicBezTo>
                <a:close/>
                <a:moveTo>
                  <a:pt x="106" y="9754"/>
                </a:moveTo>
                <a:lnTo>
                  <a:pt x="52" y="10198"/>
                </a:lnTo>
                <a:cubicBezTo>
                  <a:pt x="18" y="10481"/>
                  <a:pt x="1" y="12390"/>
                  <a:pt x="0" y="14299"/>
                </a:cubicBezTo>
                <a:cubicBezTo>
                  <a:pt x="0" y="16209"/>
                  <a:pt x="17" y="18118"/>
                  <a:pt x="51" y="18400"/>
                </a:cubicBezTo>
                <a:cubicBezTo>
                  <a:pt x="79" y="18634"/>
                  <a:pt x="146" y="18862"/>
                  <a:pt x="200" y="18906"/>
                </a:cubicBezTo>
                <a:cubicBezTo>
                  <a:pt x="397" y="19067"/>
                  <a:pt x="3526" y="19024"/>
                  <a:pt x="3664" y="18857"/>
                </a:cubicBezTo>
                <a:lnTo>
                  <a:pt x="3805" y="18691"/>
                </a:lnTo>
                <a:lnTo>
                  <a:pt x="3791" y="14267"/>
                </a:lnTo>
                <a:lnTo>
                  <a:pt x="3776" y="9846"/>
                </a:lnTo>
                <a:lnTo>
                  <a:pt x="1941" y="9800"/>
                </a:lnTo>
                <a:lnTo>
                  <a:pt x="106" y="9754"/>
                </a:lnTo>
                <a:close/>
                <a:moveTo>
                  <a:pt x="18598" y="11131"/>
                </a:moveTo>
                <a:cubicBezTo>
                  <a:pt x="16815" y="11131"/>
                  <a:pt x="15824" y="11193"/>
                  <a:pt x="15755" y="11309"/>
                </a:cubicBezTo>
                <a:cubicBezTo>
                  <a:pt x="15659" y="11471"/>
                  <a:pt x="15650" y="11690"/>
                  <a:pt x="15650" y="13850"/>
                </a:cubicBezTo>
                <a:cubicBezTo>
                  <a:pt x="15650" y="15459"/>
                  <a:pt x="15671" y="16278"/>
                  <a:pt x="15715" y="16418"/>
                </a:cubicBezTo>
                <a:cubicBezTo>
                  <a:pt x="15764" y="16573"/>
                  <a:pt x="16475" y="16625"/>
                  <a:pt x="18582" y="16623"/>
                </a:cubicBezTo>
                <a:cubicBezTo>
                  <a:pt x="20123" y="16621"/>
                  <a:pt x="21412" y="16561"/>
                  <a:pt x="21447" y="16491"/>
                </a:cubicBezTo>
                <a:cubicBezTo>
                  <a:pt x="21489" y="16406"/>
                  <a:pt x="21517" y="15566"/>
                  <a:pt x="21528" y="13993"/>
                </a:cubicBezTo>
                <a:cubicBezTo>
                  <a:pt x="21545" y="11809"/>
                  <a:pt x="21538" y="11601"/>
                  <a:pt x="21441" y="11376"/>
                </a:cubicBezTo>
                <a:cubicBezTo>
                  <a:pt x="21353" y="11171"/>
                  <a:pt x="20883" y="11131"/>
                  <a:pt x="18598" y="11131"/>
                </a:cubicBezTo>
                <a:close/>
                <a:moveTo>
                  <a:pt x="4492" y="14907"/>
                </a:moveTo>
                <a:cubicBezTo>
                  <a:pt x="4466" y="14907"/>
                  <a:pt x="4753" y="15881"/>
                  <a:pt x="5131" y="17072"/>
                </a:cubicBezTo>
                <a:cubicBezTo>
                  <a:pt x="5669" y="18770"/>
                  <a:pt x="5804" y="19285"/>
                  <a:pt x="5757" y="19465"/>
                </a:cubicBezTo>
                <a:cubicBezTo>
                  <a:pt x="5709" y="19647"/>
                  <a:pt x="5734" y="19728"/>
                  <a:pt x="5877" y="19850"/>
                </a:cubicBezTo>
                <a:cubicBezTo>
                  <a:pt x="5977" y="19935"/>
                  <a:pt x="6062" y="19996"/>
                  <a:pt x="6066" y="19987"/>
                </a:cubicBezTo>
                <a:cubicBezTo>
                  <a:pt x="6070" y="19978"/>
                  <a:pt x="6060" y="19718"/>
                  <a:pt x="6045" y="19409"/>
                </a:cubicBezTo>
                <a:cubicBezTo>
                  <a:pt x="6025" y="18982"/>
                  <a:pt x="5997" y="18867"/>
                  <a:pt x="5929" y="18935"/>
                </a:cubicBezTo>
                <a:cubicBezTo>
                  <a:pt x="5867" y="18998"/>
                  <a:pt x="5639" y="18393"/>
                  <a:pt x="5189" y="16967"/>
                </a:cubicBezTo>
                <a:cubicBezTo>
                  <a:pt x="4831" y="15835"/>
                  <a:pt x="4517" y="14907"/>
                  <a:pt x="4492" y="14907"/>
                </a:cubicBezTo>
                <a:close/>
                <a:moveTo>
                  <a:pt x="6844" y="16278"/>
                </a:moveTo>
                <a:lnTo>
                  <a:pt x="6787" y="16752"/>
                </a:lnTo>
                <a:cubicBezTo>
                  <a:pt x="6697" y="17493"/>
                  <a:pt x="6745" y="21231"/>
                  <a:pt x="6846" y="21434"/>
                </a:cubicBezTo>
                <a:cubicBezTo>
                  <a:pt x="6895" y="21530"/>
                  <a:pt x="8065" y="21596"/>
                  <a:pt x="9734" y="21598"/>
                </a:cubicBezTo>
                <a:cubicBezTo>
                  <a:pt x="12061" y="21600"/>
                  <a:pt x="12550" y="21561"/>
                  <a:pt x="12602" y="21364"/>
                </a:cubicBezTo>
                <a:cubicBezTo>
                  <a:pt x="12644" y="21203"/>
                  <a:pt x="12659" y="20355"/>
                  <a:pt x="12649" y="18747"/>
                </a:cubicBezTo>
                <a:lnTo>
                  <a:pt x="12634" y="16367"/>
                </a:lnTo>
                <a:lnTo>
                  <a:pt x="9739" y="16321"/>
                </a:lnTo>
                <a:lnTo>
                  <a:pt x="6844" y="16278"/>
                </a:lnTo>
                <a:close/>
              </a:path>
            </a:pathLst>
          </a:custGeom>
          <a:ln w="12700">
            <a:miter lim="400000"/>
          </a:ln>
        </p:spPr>
      </p:pic>
      <p:pic>
        <p:nvPicPr>
          <p:cNvPr id="1220" name="屏幕快照 2018-03-01 下午5.00.18.png" descr="屏幕快照 2018-03-01 下午5.00.18.png"/>
          <p:cNvPicPr>
            <a:picLocks noChangeAspect="1"/>
          </p:cNvPicPr>
          <p:nvPr/>
        </p:nvPicPr>
        <p:blipFill>
          <a:blip r:embed="rId4">
            <a:extLst/>
          </a:blip>
          <a:srcRect l="4130" t="7657" r="47304" b="11019"/>
          <a:stretch>
            <a:fillRect/>
          </a:stretch>
        </p:blipFill>
        <p:spPr>
          <a:xfrm>
            <a:off x="8212272" y="884673"/>
            <a:ext cx="5967785" cy="4834620"/>
          </a:xfrm>
          <a:custGeom>
            <a:avLst/>
            <a:gdLst/>
            <a:ahLst/>
            <a:cxnLst>
              <a:cxn ang="0">
                <a:pos x="wd2" y="hd2"/>
              </a:cxn>
              <a:cxn ang="5400000">
                <a:pos x="wd2" y="hd2"/>
              </a:cxn>
              <a:cxn ang="10800000">
                <a:pos x="wd2" y="hd2"/>
              </a:cxn>
              <a:cxn ang="16200000">
                <a:pos x="wd2" y="hd2"/>
              </a:cxn>
            </a:cxnLst>
            <a:rect l="0" t="0" r="r" b="b"/>
            <a:pathLst>
              <a:path w="21562" h="21551" extrusionOk="0">
                <a:moveTo>
                  <a:pt x="16390" y="0"/>
                </a:moveTo>
                <a:cubicBezTo>
                  <a:pt x="12783" y="0"/>
                  <a:pt x="11569" y="34"/>
                  <a:pt x="11486" y="136"/>
                </a:cubicBezTo>
                <a:cubicBezTo>
                  <a:pt x="11411" y="228"/>
                  <a:pt x="11375" y="749"/>
                  <a:pt x="11375" y="1748"/>
                </a:cubicBezTo>
                <a:cubicBezTo>
                  <a:pt x="11375" y="2747"/>
                  <a:pt x="11411" y="3270"/>
                  <a:pt x="11486" y="3361"/>
                </a:cubicBezTo>
                <a:cubicBezTo>
                  <a:pt x="11569" y="3463"/>
                  <a:pt x="12783" y="3496"/>
                  <a:pt x="16390" y="3496"/>
                </a:cubicBezTo>
                <a:cubicBezTo>
                  <a:pt x="21036" y="3496"/>
                  <a:pt x="21187" y="3490"/>
                  <a:pt x="21279" y="3278"/>
                </a:cubicBezTo>
                <a:cubicBezTo>
                  <a:pt x="21403" y="2995"/>
                  <a:pt x="21403" y="503"/>
                  <a:pt x="21279" y="219"/>
                </a:cubicBezTo>
                <a:cubicBezTo>
                  <a:pt x="21187" y="8"/>
                  <a:pt x="21036" y="0"/>
                  <a:pt x="16390" y="0"/>
                </a:cubicBezTo>
                <a:close/>
                <a:moveTo>
                  <a:pt x="10308" y="977"/>
                </a:moveTo>
                <a:cubicBezTo>
                  <a:pt x="10272" y="963"/>
                  <a:pt x="10201" y="973"/>
                  <a:pt x="10082" y="1003"/>
                </a:cubicBezTo>
                <a:cubicBezTo>
                  <a:pt x="9862" y="1058"/>
                  <a:pt x="9780" y="1142"/>
                  <a:pt x="9769" y="1329"/>
                </a:cubicBezTo>
                <a:cubicBezTo>
                  <a:pt x="9761" y="1467"/>
                  <a:pt x="9593" y="1770"/>
                  <a:pt x="9395" y="2003"/>
                </a:cubicBezTo>
                <a:cubicBezTo>
                  <a:pt x="9197" y="2235"/>
                  <a:pt x="8687" y="2870"/>
                  <a:pt x="8262" y="3413"/>
                </a:cubicBezTo>
                <a:cubicBezTo>
                  <a:pt x="7838" y="3955"/>
                  <a:pt x="7529" y="4398"/>
                  <a:pt x="7575" y="4398"/>
                </a:cubicBezTo>
                <a:cubicBezTo>
                  <a:pt x="7622" y="4398"/>
                  <a:pt x="8174" y="3764"/>
                  <a:pt x="8801" y="2988"/>
                </a:cubicBezTo>
                <a:cubicBezTo>
                  <a:pt x="9656" y="1931"/>
                  <a:pt x="9983" y="1593"/>
                  <a:pt x="10108" y="1642"/>
                </a:cubicBezTo>
                <a:cubicBezTo>
                  <a:pt x="10231" y="1690"/>
                  <a:pt x="10274" y="1649"/>
                  <a:pt x="10274" y="1484"/>
                </a:cubicBezTo>
                <a:cubicBezTo>
                  <a:pt x="10274" y="1361"/>
                  <a:pt x="10297" y="1184"/>
                  <a:pt x="10326" y="1093"/>
                </a:cubicBezTo>
                <a:cubicBezTo>
                  <a:pt x="10346" y="1027"/>
                  <a:pt x="10345" y="990"/>
                  <a:pt x="10308" y="977"/>
                </a:cubicBezTo>
                <a:close/>
                <a:moveTo>
                  <a:pt x="3196" y="1691"/>
                </a:moveTo>
                <a:cubicBezTo>
                  <a:pt x="319" y="1691"/>
                  <a:pt x="187" y="1702"/>
                  <a:pt x="96" y="1911"/>
                </a:cubicBezTo>
                <a:cubicBezTo>
                  <a:pt x="38" y="2043"/>
                  <a:pt x="0" y="3168"/>
                  <a:pt x="0" y="4778"/>
                </a:cubicBezTo>
                <a:cubicBezTo>
                  <a:pt x="0" y="7037"/>
                  <a:pt x="22" y="7453"/>
                  <a:pt x="145" y="7604"/>
                </a:cubicBezTo>
                <a:cubicBezTo>
                  <a:pt x="270" y="7757"/>
                  <a:pt x="676" y="7782"/>
                  <a:pt x="3211" y="7782"/>
                </a:cubicBezTo>
                <a:cubicBezTo>
                  <a:pt x="5745" y="7782"/>
                  <a:pt x="6153" y="7757"/>
                  <a:pt x="6278" y="7604"/>
                </a:cubicBezTo>
                <a:cubicBezTo>
                  <a:pt x="6401" y="7452"/>
                  <a:pt x="6423" y="7029"/>
                  <a:pt x="6423" y="4695"/>
                </a:cubicBezTo>
                <a:cubicBezTo>
                  <a:pt x="6423" y="2721"/>
                  <a:pt x="6392" y="1925"/>
                  <a:pt x="6312" y="1828"/>
                </a:cubicBezTo>
                <a:cubicBezTo>
                  <a:pt x="6231" y="1728"/>
                  <a:pt x="5412" y="1691"/>
                  <a:pt x="3196" y="1691"/>
                </a:cubicBezTo>
                <a:close/>
                <a:moveTo>
                  <a:pt x="7522" y="5136"/>
                </a:moveTo>
                <a:cubicBezTo>
                  <a:pt x="7522" y="5198"/>
                  <a:pt x="8018" y="5855"/>
                  <a:pt x="8624" y="6597"/>
                </a:cubicBezTo>
                <a:cubicBezTo>
                  <a:pt x="9403" y="7552"/>
                  <a:pt x="9708" y="8003"/>
                  <a:pt x="9673" y="8138"/>
                </a:cubicBezTo>
                <a:cubicBezTo>
                  <a:pt x="9638" y="8273"/>
                  <a:pt x="9687" y="8344"/>
                  <a:pt x="9835" y="8379"/>
                </a:cubicBezTo>
                <a:cubicBezTo>
                  <a:pt x="10237" y="8473"/>
                  <a:pt x="10259" y="8463"/>
                  <a:pt x="10212" y="8205"/>
                </a:cubicBezTo>
                <a:cubicBezTo>
                  <a:pt x="10116" y="7669"/>
                  <a:pt x="10091" y="7623"/>
                  <a:pt x="9976" y="7765"/>
                </a:cubicBezTo>
                <a:cubicBezTo>
                  <a:pt x="9892" y="7868"/>
                  <a:pt x="9599" y="7570"/>
                  <a:pt x="8695" y="6461"/>
                </a:cubicBezTo>
                <a:cubicBezTo>
                  <a:pt x="8050" y="5670"/>
                  <a:pt x="7522" y="5074"/>
                  <a:pt x="7522" y="5136"/>
                </a:cubicBezTo>
                <a:close/>
                <a:moveTo>
                  <a:pt x="16375" y="5978"/>
                </a:moveTo>
                <a:cubicBezTo>
                  <a:pt x="12215" y="5978"/>
                  <a:pt x="11647" y="5998"/>
                  <a:pt x="11520" y="6155"/>
                </a:cubicBezTo>
                <a:cubicBezTo>
                  <a:pt x="11404" y="6298"/>
                  <a:pt x="11376" y="6610"/>
                  <a:pt x="11377" y="7761"/>
                </a:cubicBezTo>
                <a:cubicBezTo>
                  <a:pt x="11378" y="9213"/>
                  <a:pt x="11406" y="9389"/>
                  <a:pt x="11651" y="9504"/>
                </a:cubicBezTo>
                <a:cubicBezTo>
                  <a:pt x="11726" y="9539"/>
                  <a:pt x="13863" y="9571"/>
                  <a:pt x="16398" y="9576"/>
                </a:cubicBezTo>
                <a:cubicBezTo>
                  <a:pt x="20891" y="9585"/>
                  <a:pt x="21012" y="9580"/>
                  <a:pt x="21190" y="9361"/>
                </a:cubicBezTo>
                <a:cubicBezTo>
                  <a:pt x="21354" y="9159"/>
                  <a:pt x="21374" y="8984"/>
                  <a:pt x="21374" y="7733"/>
                </a:cubicBezTo>
                <a:cubicBezTo>
                  <a:pt x="21374" y="6609"/>
                  <a:pt x="21346" y="6297"/>
                  <a:pt x="21231" y="6155"/>
                </a:cubicBezTo>
                <a:cubicBezTo>
                  <a:pt x="21103" y="5998"/>
                  <a:pt x="20536" y="5978"/>
                  <a:pt x="16375" y="5978"/>
                </a:cubicBezTo>
                <a:close/>
                <a:moveTo>
                  <a:pt x="11697" y="12124"/>
                </a:moveTo>
                <a:lnTo>
                  <a:pt x="11671" y="13686"/>
                </a:lnTo>
                <a:cubicBezTo>
                  <a:pt x="11653" y="14743"/>
                  <a:pt x="11680" y="15300"/>
                  <a:pt x="11751" y="15406"/>
                </a:cubicBezTo>
                <a:cubicBezTo>
                  <a:pt x="11899" y="15626"/>
                  <a:pt x="21162" y="15641"/>
                  <a:pt x="21406" y="15422"/>
                </a:cubicBezTo>
                <a:cubicBezTo>
                  <a:pt x="21544" y="15297"/>
                  <a:pt x="21560" y="15085"/>
                  <a:pt x="21538" y="13700"/>
                </a:cubicBezTo>
                <a:lnTo>
                  <a:pt x="21512" y="12124"/>
                </a:lnTo>
                <a:lnTo>
                  <a:pt x="16603" y="12124"/>
                </a:lnTo>
                <a:lnTo>
                  <a:pt x="11697" y="12124"/>
                </a:lnTo>
                <a:close/>
                <a:moveTo>
                  <a:pt x="10459" y="13049"/>
                </a:moveTo>
                <a:cubicBezTo>
                  <a:pt x="10419" y="13042"/>
                  <a:pt x="10365" y="13051"/>
                  <a:pt x="10297" y="13074"/>
                </a:cubicBezTo>
                <a:cubicBezTo>
                  <a:pt x="10152" y="13123"/>
                  <a:pt x="10055" y="13227"/>
                  <a:pt x="10068" y="13320"/>
                </a:cubicBezTo>
                <a:cubicBezTo>
                  <a:pt x="10080" y="13409"/>
                  <a:pt x="9574" y="14114"/>
                  <a:pt x="8943" y="14887"/>
                </a:cubicBezTo>
                <a:cubicBezTo>
                  <a:pt x="8313" y="15660"/>
                  <a:pt x="7798" y="16343"/>
                  <a:pt x="7798" y="16405"/>
                </a:cubicBezTo>
                <a:cubicBezTo>
                  <a:pt x="7798" y="16467"/>
                  <a:pt x="8350" y="15841"/>
                  <a:pt x="9025" y="15013"/>
                </a:cubicBezTo>
                <a:cubicBezTo>
                  <a:pt x="9894" y="13947"/>
                  <a:pt x="10272" y="13551"/>
                  <a:pt x="10324" y="13654"/>
                </a:cubicBezTo>
                <a:cubicBezTo>
                  <a:pt x="10379" y="13764"/>
                  <a:pt x="10415" y="13746"/>
                  <a:pt x="10468" y="13582"/>
                </a:cubicBezTo>
                <a:cubicBezTo>
                  <a:pt x="10578" y="13236"/>
                  <a:pt x="10579" y="13071"/>
                  <a:pt x="10459" y="13049"/>
                </a:cubicBezTo>
                <a:close/>
                <a:moveTo>
                  <a:pt x="3406" y="13759"/>
                </a:moveTo>
                <a:cubicBezTo>
                  <a:pt x="1265" y="13759"/>
                  <a:pt x="467" y="13794"/>
                  <a:pt x="386" y="13893"/>
                </a:cubicBezTo>
                <a:cubicBezTo>
                  <a:pt x="229" y="14086"/>
                  <a:pt x="229" y="19519"/>
                  <a:pt x="386" y="19712"/>
                </a:cubicBezTo>
                <a:cubicBezTo>
                  <a:pt x="543" y="19905"/>
                  <a:pt x="6338" y="19905"/>
                  <a:pt x="6496" y="19712"/>
                </a:cubicBezTo>
                <a:cubicBezTo>
                  <a:pt x="6575" y="19614"/>
                  <a:pt x="6605" y="18795"/>
                  <a:pt x="6605" y="16736"/>
                </a:cubicBezTo>
                <a:cubicBezTo>
                  <a:pt x="6605" y="14250"/>
                  <a:pt x="6587" y="13888"/>
                  <a:pt x="6460" y="13828"/>
                </a:cubicBezTo>
                <a:cubicBezTo>
                  <a:pt x="6380" y="13790"/>
                  <a:pt x="5006" y="13759"/>
                  <a:pt x="3406" y="13759"/>
                </a:cubicBezTo>
                <a:close/>
                <a:moveTo>
                  <a:pt x="7798" y="17201"/>
                </a:moveTo>
                <a:cubicBezTo>
                  <a:pt x="7798" y="17263"/>
                  <a:pt x="8292" y="17921"/>
                  <a:pt x="8897" y="18663"/>
                </a:cubicBezTo>
                <a:cubicBezTo>
                  <a:pt x="9677" y="19618"/>
                  <a:pt x="9984" y="20068"/>
                  <a:pt x="9949" y="20204"/>
                </a:cubicBezTo>
                <a:cubicBezTo>
                  <a:pt x="9914" y="20338"/>
                  <a:pt x="9962" y="20409"/>
                  <a:pt x="10111" y="20444"/>
                </a:cubicBezTo>
                <a:cubicBezTo>
                  <a:pt x="10226" y="20471"/>
                  <a:pt x="10356" y="20501"/>
                  <a:pt x="10399" y="20510"/>
                </a:cubicBezTo>
                <a:cubicBezTo>
                  <a:pt x="10442" y="20518"/>
                  <a:pt x="10452" y="20445"/>
                  <a:pt x="10422" y="20347"/>
                </a:cubicBezTo>
                <a:cubicBezTo>
                  <a:pt x="10391" y="20249"/>
                  <a:pt x="10366" y="20061"/>
                  <a:pt x="10366" y="19929"/>
                </a:cubicBezTo>
                <a:cubicBezTo>
                  <a:pt x="10366" y="19742"/>
                  <a:pt x="10342" y="19719"/>
                  <a:pt x="10254" y="19827"/>
                </a:cubicBezTo>
                <a:cubicBezTo>
                  <a:pt x="10166" y="19935"/>
                  <a:pt x="9892" y="19657"/>
                  <a:pt x="8971" y="18526"/>
                </a:cubicBezTo>
                <a:cubicBezTo>
                  <a:pt x="8326" y="17735"/>
                  <a:pt x="7798" y="17139"/>
                  <a:pt x="7798" y="17201"/>
                </a:cubicBezTo>
                <a:close/>
                <a:moveTo>
                  <a:pt x="16603" y="18033"/>
                </a:moveTo>
                <a:cubicBezTo>
                  <a:pt x="14221" y="18033"/>
                  <a:pt x="11840" y="18082"/>
                  <a:pt x="11761" y="18180"/>
                </a:cubicBezTo>
                <a:cubicBezTo>
                  <a:pt x="11687" y="18271"/>
                  <a:pt x="11651" y="18793"/>
                  <a:pt x="11651" y="19791"/>
                </a:cubicBezTo>
                <a:cubicBezTo>
                  <a:pt x="11651" y="20790"/>
                  <a:pt x="11687" y="21313"/>
                  <a:pt x="11761" y="21405"/>
                </a:cubicBezTo>
                <a:cubicBezTo>
                  <a:pt x="11920" y="21600"/>
                  <a:pt x="21288" y="21600"/>
                  <a:pt x="21447" y="21405"/>
                </a:cubicBezTo>
                <a:cubicBezTo>
                  <a:pt x="21600" y="21217"/>
                  <a:pt x="21600" y="18368"/>
                  <a:pt x="21447" y="18180"/>
                </a:cubicBezTo>
                <a:cubicBezTo>
                  <a:pt x="21368" y="18082"/>
                  <a:pt x="18985" y="18033"/>
                  <a:pt x="16603" y="18033"/>
                </a:cubicBezTo>
                <a:close/>
              </a:path>
            </a:pathLst>
          </a:custGeom>
          <a:ln w="12700">
            <a:miter lim="400000"/>
          </a:ln>
        </p:spPr>
      </p:pic>
      <p:sp>
        <p:nvSpPr>
          <p:cNvPr id="122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22"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1223" name="多处理器系统"/>
          <p:cNvSpPr/>
          <p:nvPr/>
        </p:nvSpPr>
        <p:spPr>
          <a:xfrm>
            <a:off x="517620" y="386964"/>
            <a:ext cx="4561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grpSp>
        <p:nvGrpSpPr>
          <p:cNvPr id="1226" name="多处理器系统的类型"/>
          <p:cNvGrpSpPr/>
          <p:nvPr/>
        </p:nvGrpSpPr>
        <p:grpSpPr>
          <a:xfrm>
            <a:off x="1445409" y="2830352"/>
            <a:ext cx="5981701" cy="1143001"/>
            <a:chOff x="0" y="0"/>
            <a:chExt cx="5981700" cy="1143000"/>
          </a:xfrm>
        </p:grpSpPr>
        <p:sp>
          <p:nvSpPr>
            <p:cNvPr id="1225" name="多处理器系统的类型"/>
            <p:cNvSpPr/>
            <p:nvPr/>
          </p:nvSpPr>
          <p:spPr>
            <a:xfrm>
              <a:off x="38100" y="38100"/>
              <a:ext cx="590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多处理器系统的类型</a:t>
              </a:r>
            </a:p>
          </p:txBody>
        </p:sp>
        <p:pic>
          <p:nvPicPr>
            <p:cNvPr id="1224" name="多处理器系统的类型" descr="多处理器系统的类型"/>
            <p:cNvPicPr>
              <a:picLocks/>
            </p:cNvPicPr>
            <p:nvPr/>
          </p:nvPicPr>
          <p:blipFill>
            <a:blip r:embed="rId6">
              <a:extLst/>
            </a:blip>
            <a:stretch>
              <a:fillRect/>
            </a:stretch>
          </p:blipFill>
          <p:spPr>
            <a:xfrm>
              <a:off x="0" y="-1"/>
              <a:ext cx="5981701" cy="1143001"/>
            </a:xfrm>
            <a:prstGeom prst="rect">
              <a:avLst/>
            </a:prstGeom>
            <a:effectLst/>
          </p:spPr>
        </p:pic>
      </p:grpSp>
      <p:grpSp>
        <p:nvGrpSpPr>
          <p:cNvPr id="1229" name="多处理器系统中进程的分配方式"/>
          <p:cNvGrpSpPr/>
          <p:nvPr/>
        </p:nvGrpSpPr>
        <p:grpSpPr>
          <a:xfrm>
            <a:off x="1445409" y="7276028"/>
            <a:ext cx="9156701" cy="1143001"/>
            <a:chOff x="0" y="0"/>
            <a:chExt cx="9156700" cy="1143000"/>
          </a:xfrm>
        </p:grpSpPr>
        <p:sp>
          <p:nvSpPr>
            <p:cNvPr id="1228" name="多处理器系统中进程的分配方式"/>
            <p:cNvSpPr/>
            <p:nvPr/>
          </p:nvSpPr>
          <p:spPr>
            <a:xfrm>
              <a:off x="38100" y="38100"/>
              <a:ext cx="908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多处理器系统中进程的分配方式</a:t>
              </a:r>
            </a:p>
          </p:txBody>
        </p:sp>
        <p:pic>
          <p:nvPicPr>
            <p:cNvPr id="1227" name="多处理器系统中进程的分配方式" descr="多处理器系统中进程的分配方式"/>
            <p:cNvPicPr>
              <a:picLocks/>
            </p:cNvPicPr>
            <p:nvPr/>
          </p:nvPicPr>
          <p:blipFill>
            <a:blip r:embed="rId7">
              <a:extLst/>
            </a:blip>
            <a:stretch>
              <a:fillRect/>
            </a:stretch>
          </p:blipFill>
          <p:spPr>
            <a:xfrm>
              <a:off x="0" y="-1"/>
              <a:ext cx="9156701" cy="1143001"/>
            </a:xfrm>
            <a:prstGeom prst="rect">
              <a:avLst/>
            </a:prstGeom>
            <a:effectLst/>
          </p:spPr>
        </p:pic>
      </p:grpSp>
      <p:grpSp>
        <p:nvGrpSpPr>
          <p:cNvPr id="1232" name="进程（线程）的调度方式"/>
          <p:cNvGrpSpPr/>
          <p:nvPr/>
        </p:nvGrpSpPr>
        <p:grpSpPr>
          <a:xfrm>
            <a:off x="1420009" y="10553304"/>
            <a:ext cx="7251701" cy="1143001"/>
            <a:chOff x="0" y="0"/>
            <a:chExt cx="7251700" cy="1143000"/>
          </a:xfrm>
        </p:grpSpPr>
        <p:sp>
          <p:nvSpPr>
            <p:cNvPr id="1231" name="进程（线程）的调度方式"/>
            <p:cNvSpPr/>
            <p:nvPr/>
          </p:nvSpPr>
          <p:spPr>
            <a:xfrm>
              <a:off x="38100" y="38100"/>
              <a:ext cx="717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进程（线程）的调度方式</a:t>
              </a:r>
            </a:p>
          </p:txBody>
        </p:sp>
        <p:pic>
          <p:nvPicPr>
            <p:cNvPr id="1230" name="进程（线程）的调度方式" descr="进程（线程）的调度方式"/>
            <p:cNvPicPr>
              <a:picLocks/>
            </p:cNvPicPr>
            <p:nvPr/>
          </p:nvPicPr>
          <p:blipFill>
            <a:blip r:embed="rId8">
              <a:extLst/>
            </a:blip>
            <a:stretch>
              <a:fillRect/>
            </a:stretch>
          </p:blipFill>
          <p:spPr>
            <a:xfrm>
              <a:off x="0" y="-1"/>
              <a:ext cx="7251701" cy="1143001"/>
            </a:xfrm>
            <a:prstGeom prst="rect">
              <a:avLst/>
            </a:prstGeom>
            <a:effectLst/>
          </p:spPr>
        </p:pic>
      </p:grpSp>
      <p:sp>
        <p:nvSpPr>
          <p:cNvPr id="1233" name="自调度"/>
          <p:cNvSpPr/>
          <p:nvPr/>
        </p:nvSpPr>
        <p:spPr>
          <a:xfrm>
            <a:off x="9048884" y="10655844"/>
            <a:ext cx="1943101" cy="952501"/>
          </a:xfrm>
          <a:prstGeom prst="rect">
            <a:avLst/>
          </a:prstGeom>
          <a:blipFill>
            <a:blip r:embed="rId9"/>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自调度</a:t>
            </a:r>
          </a:p>
        </p:txBody>
      </p:sp>
      <p:sp>
        <p:nvSpPr>
          <p:cNvPr id="1234" name="成组调度"/>
          <p:cNvSpPr/>
          <p:nvPr/>
        </p:nvSpPr>
        <p:spPr>
          <a:xfrm>
            <a:off x="11563484" y="10648554"/>
            <a:ext cx="2552701" cy="952501"/>
          </a:xfrm>
          <a:prstGeom prst="rect">
            <a:avLst/>
          </a:prstGeom>
          <a:blipFill>
            <a:blip r:embed="rId9"/>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成组调度</a:t>
            </a:r>
          </a:p>
        </p:txBody>
      </p:sp>
      <p:sp>
        <p:nvSpPr>
          <p:cNvPr id="1235" name="专用处理器分配"/>
          <p:cNvSpPr/>
          <p:nvPr/>
        </p:nvSpPr>
        <p:spPr>
          <a:xfrm>
            <a:off x="14687684" y="10648554"/>
            <a:ext cx="4381501" cy="952501"/>
          </a:xfrm>
          <a:prstGeom prst="rect">
            <a:avLst/>
          </a:prstGeom>
          <a:blipFill>
            <a:blip r:embed="rId9"/>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专用处理器分配</a:t>
            </a:r>
          </a:p>
        </p:txBody>
      </p:sp>
    </p:spTree>
    <p:extLst>
      <p:ext uri="{BB962C8B-B14F-4D97-AF65-F5344CB8AC3E}">
        <p14:creationId xmlns:p14="http://schemas.microsoft.com/office/powerpoint/2010/main" val="100691423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4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249" name="死锁的定义"/>
          <p:cNvSpPr/>
          <p:nvPr/>
        </p:nvSpPr>
        <p:spPr>
          <a:xfrm>
            <a:off x="4886904" y="1551628"/>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250" name="产生死锁的原因和必要条件"/>
          <p:cNvSpPr/>
          <p:nvPr/>
        </p:nvSpPr>
        <p:spPr>
          <a:xfrm>
            <a:off x="4886904" y="4706450"/>
            <a:ext cx="80391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产生死锁的原因和必要条件</a:t>
            </a:r>
          </a:p>
        </p:txBody>
      </p:sp>
      <p:sp>
        <p:nvSpPr>
          <p:cNvPr id="1251" name="处理死锁的基本方法"/>
          <p:cNvSpPr/>
          <p:nvPr/>
        </p:nvSpPr>
        <p:spPr>
          <a:xfrm>
            <a:off x="4886904" y="9668318"/>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254" name="必要条件"/>
          <p:cNvGrpSpPr/>
          <p:nvPr/>
        </p:nvGrpSpPr>
        <p:grpSpPr>
          <a:xfrm>
            <a:off x="14019641" y="5380559"/>
            <a:ext cx="2806702" cy="1143001"/>
            <a:chOff x="0" y="0"/>
            <a:chExt cx="2806700" cy="1143000"/>
          </a:xfrm>
        </p:grpSpPr>
        <p:sp>
          <p:nvSpPr>
            <p:cNvPr id="1253" name="必要条件"/>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必要条件</a:t>
              </a:r>
            </a:p>
          </p:txBody>
        </p:sp>
        <p:pic>
          <p:nvPicPr>
            <p:cNvPr id="1252" name="必要条件" descr="必要条件"/>
            <p:cNvPicPr>
              <a:picLocks/>
            </p:cNvPicPr>
            <p:nvPr/>
          </p:nvPicPr>
          <p:blipFill>
            <a:blip r:embed="rId4">
              <a:extLst/>
            </a:blip>
            <a:stretch>
              <a:fillRect/>
            </a:stretch>
          </p:blipFill>
          <p:spPr>
            <a:xfrm>
              <a:off x="-1" y="-1"/>
              <a:ext cx="2806702" cy="1143001"/>
            </a:xfrm>
            <a:prstGeom prst="rect">
              <a:avLst/>
            </a:prstGeom>
            <a:effectLst/>
          </p:spPr>
        </p:pic>
      </p:grpSp>
      <p:grpSp>
        <p:nvGrpSpPr>
          <p:cNvPr id="1257" name="产生原因"/>
          <p:cNvGrpSpPr/>
          <p:nvPr/>
        </p:nvGrpSpPr>
        <p:grpSpPr>
          <a:xfrm>
            <a:off x="14019641" y="3938201"/>
            <a:ext cx="2806702" cy="1143001"/>
            <a:chOff x="0" y="0"/>
            <a:chExt cx="2806700" cy="1143000"/>
          </a:xfrm>
        </p:grpSpPr>
        <p:sp>
          <p:nvSpPr>
            <p:cNvPr id="1256" name="产生原因"/>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产生原因</a:t>
              </a:r>
            </a:p>
          </p:txBody>
        </p:sp>
        <p:pic>
          <p:nvPicPr>
            <p:cNvPr id="1255" name="产生原因" descr="产生原因"/>
            <p:cNvPicPr>
              <a:picLocks/>
            </p:cNvPicPr>
            <p:nvPr/>
          </p:nvPicPr>
          <p:blipFill>
            <a:blip r:embed="rId4">
              <a:extLst/>
            </a:blip>
            <a:stretch>
              <a:fillRect/>
            </a:stretch>
          </p:blipFill>
          <p:spPr>
            <a:xfrm>
              <a:off x="-1" y="-1"/>
              <a:ext cx="2806702" cy="1143001"/>
            </a:xfrm>
            <a:prstGeom prst="rect">
              <a:avLst/>
            </a:prstGeom>
            <a:effectLst/>
          </p:spPr>
        </p:pic>
      </p:grpSp>
      <p:grpSp>
        <p:nvGrpSpPr>
          <p:cNvPr id="1260" name="死锁的预防"/>
          <p:cNvGrpSpPr/>
          <p:nvPr/>
        </p:nvGrpSpPr>
        <p:grpSpPr>
          <a:xfrm>
            <a:off x="11881039" y="8200965"/>
            <a:ext cx="3441701" cy="1143001"/>
            <a:chOff x="0" y="0"/>
            <a:chExt cx="3441700" cy="1143000"/>
          </a:xfrm>
        </p:grpSpPr>
        <p:sp>
          <p:nvSpPr>
            <p:cNvPr id="1259"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258" name="死锁的预防" descr="死锁的预防"/>
            <p:cNvPicPr>
              <a:picLocks/>
            </p:cNvPicPr>
            <p:nvPr/>
          </p:nvPicPr>
          <p:blipFill>
            <a:blip r:embed="rId5">
              <a:extLst/>
            </a:blip>
            <a:stretch>
              <a:fillRect/>
            </a:stretch>
          </p:blipFill>
          <p:spPr>
            <a:xfrm>
              <a:off x="0" y="-1"/>
              <a:ext cx="3441701" cy="1143001"/>
            </a:xfrm>
            <a:prstGeom prst="rect">
              <a:avLst/>
            </a:prstGeom>
            <a:effectLst/>
          </p:spPr>
        </p:pic>
      </p:grpSp>
      <p:grpSp>
        <p:nvGrpSpPr>
          <p:cNvPr id="1263" name="死锁的避免"/>
          <p:cNvGrpSpPr/>
          <p:nvPr/>
        </p:nvGrpSpPr>
        <p:grpSpPr>
          <a:xfrm>
            <a:off x="11881039" y="9579013"/>
            <a:ext cx="3441701" cy="1143001"/>
            <a:chOff x="0" y="0"/>
            <a:chExt cx="3441700" cy="1143000"/>
          </a:xfrm>
        </p:grpSpPr>
        <p:sp>
          <p:nvSpPr>
            <p:cNvPr id="1262"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261" name="死锁的避免" descr="死锁的避免"/>
            <p:cNvPicPr>
              <a:picLocks/>
            </p:cNvPicPr>
            <p:nvPr/>
          </p:nvPicPr>
          <p:blipFill>
            <a:blip r:embed="rId5">
              <a:extLst/>
            </a:blip>
            <a:stretch>
              <a:fillRect/>
            </a:stretch>
          </p:blipFill>
          <p:spPr>
            <a:xfrm>
              <a:off x="0" y="-1"/>
              <a:ext cx="3441701" cy="1143001"/>
            </a:xfrm>
            <a:prstGeom prst="rect">
              <a:avLst/>
            </a:prstGeom>
            <a:effectLst/>
          </p:spPr>
        </p:pic>
      </p:grpSp>
      <p:grpSp>
        <p:nvGrpSpPr>
          <p:cNvPr id="1266" name="检测和解除"/>
          <p:cNvGrpSpPr/>
          <p:nvPr/>
        </p:nvGrpSpPr>
        <p:grpSpPr>
          <a:xfrm>
            <a:off x="11881039" y="11021371"/>
            <a:ext cx="3441701" cy="1143001"/>
            <a:chOff x="0" y="0"/>
            <a:chExt cx="3441700" cy="1143000"/>
          </a:xfrm>
        </p:grpSpPr>
        <p:sp>
          <p:nvSpPr>
            <p:cNvPr id="1265" name="检测和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检测和解除</a:t>
              </a:r>
            </a:p>
          </p:txBody>
        </p:sp>
        <p:pic>
          <p:nvPicPr>
            <p:cNvPr id="1264" name="检测和解除" descr="检测和解除"/>
            <p:cNvPicPr>
              <a:picLocks/>
            </p:cNvPicPr>
            <p:nvPr/>
          </p:nvPicPr>
          <p:blipFill>
            <a:blip r:embed="rId5">
              <a:extLst/>
            </a:blip>
            <a:stretch>
              <a:fillRect/>
            </a:stretch>
          </p:blipFill>
          <p:spPr>
            <a:xfrm>
              <a:off x="0" y="-1"/>
              <a:ext cx="3441701" cy="1143001"/>
            </a:xfrm>
            <a:prstGeom prst="rect">
              <a:avLst/>
            </a:prstGeom>
            <a:effectLst/>
          </p:spPr>
        </p:pic>
      </p:grpSp>
      <p:grpSp>
        <p:nvGrpSpPr>
          <p:cNvPr id="1269" name="银行家算法"/>
          <p:cNvGrpSpPr/>
          <p:nvPr/>
        </p:nvGrpSpPr>
        <p:grpSpPr>
          <a:xfrm>
            <a:off x="16055395" y="9579013"/>
            <a:ext cx="3441701" cy="1143001"/>
            <a:chOff x="0" y="0"/>
            <a:chExt cx="3441700" cy="1143000"/>
          </a:xfrm>
        </p:grpSpPr>
        <p:sp>
          <p:nvSpPr>
            <p:cNvPr id="1268" name="银行家算法"/>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银行家算法</a:t>
              </a:r>
            </a:p>
          </p:txBody>
        </p:sp>
        <p:pic>
          <p:nvPicPr>
            <p:cNvPr id="1267" name="银行家算法" descr="银行家算法"/>
            <p:cNvPicPr>
              <a:picLocks/>
            </p:cNvPicPr>
            <p:nvPr/>
          </p:nvPicPr>
          <p:blipFill>
            <a:blip r:embed="rId5">
              <a:extLst/>
            </a:blip>
            <a:stretch>
              <a:fillRect/>
            </a:stretch>
          </p:blipFill>
          <p:spPr>
            <a:xfrm>
              <a:off x="0" y="-1"/>
              <a:ext cx="3441701" cy="1143001"/>
            </a:xfrm>
            <a:prstGeom prst="rect">
              <a:avLst/>
            </a:prstGeom>
            <a:effectLst/>
          </p:spPr>
        </p:pic>
      </p:grpSp>
      <p:sp>
        <p:nvSpPr>
          <p:cNvPr id="1270" name="死锁"/>
          <p:cNvSpPr/>
          <p:nvPr/>
        </p:nvSpPr>
        <p:spPr>
          <a:xfrm>
            <a:off x="1508704" y="6130455"/>
            <a:ext cx="1739901" cy="1244601"/>
          </a:xfrm>
          <a:prstGeom prst="rect">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1">
                <a:solidFill>
                  <a:srgbClr val="FFFFFF"/>
                </a:solidFill>
                <a:latin typeface="Helvetica"/>
                <a:ea typeface="Helvetica"/>
                <a:cs typeface="Helvetica"/>
                <a:sym typeface="Helvetica"/>
              </a:defRPr>
            </a:lvl1pPr>
          </a:lstStyle>
          <a:p>
            <a:r>
              <a:t>死锁</a:t>
            </a:r>
          </a:p>
        </p:txBody>
      </p:sp>
      <p:sp>
        <p:nvSpPr>
          <p:cNvPr id="1271"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25691946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7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275" name="死锁的定义"/>
          <p:cNvSpPr/>
          <p:nvPr/>
        </p:nvSpPr>
        <p:spPr>
          <a:xfrm>
            <a:off x="739317" y="1052820"/>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pic>
        <p:nvPicPr>
          <p:cNvPr id="1276" name="屏幕快照 2018-02-28 下午6.52.20.png" descr="屏幕快照 2018-02-28 下午6.52.20.png"/>
          <p:cNvPicPr>
            <a:picLocks noChangeAspect="1"/>
          </p:cNvPicPr>
          <p:nvPr/>
        </p:nvPicPr>
        <p:blipFill>
          <a:blip r:embed="rId4">
            <a:extLst/>
          </a:blip>
          <a:srcRect l="12204" t="15021" r="15355" b="6439"/>
          <a:stretch>
            <a:fillRect/>
          </a:stretch>
        </p:blipFill>
        <p:spPr>
          <a:xfrm>
            <a:off x="4818476" y="1567171"/>
            <a:ext cx="5291535" cy="5270501"/>
          </a:xfrm>
          <a:custGeom>
            <a:avLst/>
            <a:gdLst/>
            <a:ahLst/>
            <a:cxnLst>
              <a:cxn ang="0">
                <a:pos x="wd2" y="hd2"/>
              </a:cxn>
              <a:cxn ang="5400000">
                <a:pos x="wd2" y="hd2"/>
              </a:cxn>
              <a:cxn ang="10800000">
                <a:pos x="wd2" y="hd2"/>
              </a:cxn>
              <a:cxn ang="16200000">
                <a:pos x="wd2" y="hd2"/>
              </a:cxn>
            </a:cxnLst>
            <a:rect l="0" t="0" r="r" b="b"/>
            <a:pathLst>
              <a:path w="21600" h="21600" extrusionOk="0">
                <a:moveTo>
                  <a:pt x="4118" y="0"/>
                </a:moveTo>
                <a:lnTo>
                  <a:pt x="4084" y="914"/>
                </a:lnTo>
                <a:lnTo>
                  <a:pt x="4050" y="1830"/>
                </a:lnTo>
                <a:lnTo>
                  <a:pt x="3200" y="1864"/>
                </a:lnTo>
                <a:lnTo>
                  <a:pt x="2347" y="1898"/>
                </a:lnTo>
                <a:lnTo>
                  <a:pt x="2347" y="3186"/>
                </a:lnTo>
                <a:lnTo>
                  <a:pt x="2347" y="4473"/>
                </a:lnTo>
                <a:lnTo>
                  <a:pt x="3021" y="4509"/>
                </a:lnTo>
                <a:lnTo>
                  <a:pt x="3695" y="4544"/>
                </a:lnTo>
                <a:lnTo>
                  <a:pt x="3767" y="4990"/>
                </a:lnTo>
                <a:cubicBezTo>
                  <a:pt x="3806" y="5235"/>
                  <a:pt x="3939" y="5513"/>
                  <a:pt x="4061" y="5607"/>
                </a:cubicBezTo>
                <a:cubicBezTo>
                  <a:pt x="4659" y="6061"/>
                  <a:pt x="5573" y="5656"/>
                  <a:pt x="5656" y="4899"/>
                </a:cubicBezTo>
                <a:lnTo>
                  <a:pt x="5693" y="4544"/>
                </a:lnTo>
                <a:lnTo>
                  <a:pt x="8330" y="4544"/>
                </a:lnTo>
                <a:lnTo>
                  <a:pt x="10966" y="4544"/>
                </a:lnTo>
                <a:lnTo>
                  <a:pt x="11045" y="4933"/>
                </a:lnTo>
                <a:cubicBezTo>
                  <a:pt x="11162" y="5504"/>
                  <a:pt x="11466" y="5784"/>
                  <a:pt x="11970" y="5784"/>
                </a:cubicBezTo>
                <a:cubicBezTo>
                  <a:pt x="12546" y="5784"/>
                  <a:pt x="12811" y="5562"/>
                  <a:pt x="12900" y="5006"/>
                </a:cubicBezTo>
                <a:lnTo>
                  <a:pt x="12975" y="4544"/>
                </a:lnTo>
                <a:lnTo>
                  <a:pt x="13746" y="4510"/>
                </a:lnTo>
                <a:cubicBezTo>
                  <a:pt x="14508" y="4476"/>
                  <a:pt x="14523" y="4469"/>
                  <a:pt x="15149" y="3832"/>
                </a:cubicBezTo>
                <a:lnTo>
                  <a:pt x="15781" y="3186"/>
                </a:lnTo>
                <a:lnTo>
                  <a:pt x="15146" y="2539"/>
                </a:lnTo>
                <a:lnTo>
                  <a:pt x="14511" y="1893"/>
                </a:lnTo>
                <a:lnTo>
                  <a:pt x="11629" y="1861"/>
                </a:lnTo>
                <a:lnTo>
                  <a:pt x="8747" y="1830"/>
                </a:lnTo>
                <a:lnTo>
                  <a:pt x="8711" y="914"/>
                </a:lnTo>
                <a:lnTo>
                  <a:pt x="8677" y="0"/>
                </a:lnTo>
                <a:lnTo>
                  <a:pt x="6398" y="0"/>
                </a:lnTo>
                <a:lnTo>
                  <a:pt x="4118" y="0"/>
                </a:lnTo>
                <a:close/>
                <a:moveTo>
                  <a:pt x="17151" y="2007"/>
                </a:moveTo>
                <a:lnTo>
                  <a:pt x="17116" y="2679"/>
                </a:lnTo>
                <a:cubicBezTo>
                  <a:pt x="17081" y="3339"/>
                  <a:pt x="17074" y="3352"/>
                  <a:pt x="16670" y="3451"/>
                </a:cubicBezTo>
                <a:cubicBezTo>
                  <a:pt x="16150" y="3580"/>
                  <a:pt x="15849" y="3935"/>
                  <a:pt x="15849" y="4418"/>
                </a:cubicBezTo>
                <a:cubicBezTo>
                  <a:pt x="15849" y="4944"/>
                  <a:pt x="16083" y="5211"/>
                  <a:pt x="16620" y="5299"/>
                </a:cubicBezTo>
                <a:lnTo>
                  <a:pt x="17080" y="5374"/>
                </a:lnTo>
                <a:lnTo>
                  <a:pt x="17080" y="8020"/>
                </a:lnTo>
                <a:lnTo>
                  <a:pt x="17080" y="10667"/>
                </a:lnTo>
                <a:lnTo>
                  <a:pt x="16670" y="10769"/>
                </a:lnTo>
                <a:cubicBezTo>
                  <a:pt x="16149" y="10898"/>
                  <a:pt x="15849" y="11252"/>
                  <a:pt x="15849" y="11735"/>
                </a:cubicBezTo>
                <a:cubicBezTo>
                  <a:pt x="15849" y="12261"/>
                  <a:pt x="16083" y="12529"/>
                  <a:pt x="16620" y="12617"/>
                </a:cubicBezTo>
                <a:lnTo>
                  <a:pt x="17080" y="12692"/>
                </a:lnTo>
                <a:lnTo>
                  <a:pt x="17116" y="13513"/>
                </a:lnTo>
                <a:cubicBezTo>
                  <a:pt x="17151" y="14332"/>
                  <a:pt x="17151" y="14333"/>
                  <a:pt x="17752" y="14897"/>
                </a:cubicBezTo>
                <a:cubicBezTo>
                  <a:pt x="18083" y="15208"/>
                  <a:pt x="18387" y="15463"/>
                  <a:pt x="18426" y="15463"/>
                </a:cubicBezTo>
                <a:cubicBezTo>
                  <a:pt x="18466" y="15463"/>
                  <a:pt x="18773" y="15184"/>
                  <a:pt x="19108" y="14842"/>
                </a:cubicBezTo>
                <a:lnTo>
                  <a:pt x="19718" y="14221"/>
                </a:lnTo>
                <a:lnTo>
                  <a:pt x="19750" y="11330"/>
                </a:lnTo>
                <a:lnTo>
                  <a:pt x="19781" y="8440"/>
                </a:lnTo>
                <a:lnTo>
                  <a:pt x="20691" y="8406"/>
                </a:lnTo>
                <a:lnTo>
                  <a:pt x="21600" y="8370"/>
                </a:lnTo>
                <a:lnTo>
                  <a:pt x="21600" y="6138"/>
                </a:lnTo>
                <a:lnTo>
                  <a:pt x="21600" y="3905"/>
                </a:lnTo>
                <a:lnTo>
                  <a:pt x="20691" y="3871"/>
                </a:lnTo>
                <a:lnTo>
                  <a:pt x="19781" y="3837"/>
                </a:lnTo>
                <a:lnTo>
                  <a:pt x="19747" y="2921"/>
                </a:lnTo>
                <a:lnTo>
                  <a:pt x="19713" y="2007"/>
                </a:lnTo>
                <a:lnTo>
                  <a:pt x="18431" y="2007"/>
                </a:lnTo>
                <a:lnTo>
                  <a:pt x="17151" y="2007"/>
                </a:lnTo>
                <a:close/>
                <a:moveTo>
                  <a:pt x="3221" y="6374"/>
                </a:moveTo>
                <a:lnTo>
                  <a:pt x="2552" y="7054"/>
                </a:lnTo>
                <a:lnTo>
                  <a:pt x="1882" y="7734"/>
                </a:lnTo>
                <a:lnTo>
                  <a:pt x="1852" y="10624"/>
                </a:lnTo>
                <a:lnTo>
                  <a:pt x="1819" y="13515"/>
                </a:lnTo>
                <a:lnTo>
                  <a:pt x="910" y="13549"/>
                </a:lnTo>
                <a:lnTo>
                  <a:pt x="0" y="13585"/>
                </a:lnTo>
                <a:lnTo>
                  <a:pt x="0" y="15816"/>
                </a:lnTo>
                <a:lnTo>
                  <a:pt x="0" y="18049"/>
                </a:lnTo>
                <a:lnTo>
                  <a:pt x="910" y="18083"/>
                </a:lnTo>
                <a:lnTo>
                  <a:pt x="1819" y="18119"/>
                </a:lnTo>
                <a:lnTo>
                  <a:pt x="1853" y="19033"/>
                </a:lnTo>
                <a:lnTo>
                  <a:pt x="1889" y="19947"/>
                </a:lnTo>
                <a:lnTo>
                  <a:pt x="3169" y="19947"/>
                </a:lnTo>
                <a:lnTo>
                  <a:pt x="4450" y="19947"/>
                </a:lnTo>
                <a:lnTo>
                  <a:pt x="4484" y="19224"/>
                </a:lnTo>
                <a:lnTo>
                  <a:pt x="4520" y="18500"/>
                </a:lnTo>
                <a:lnTo>
                  <a:pt x="4915" y="18469"/>
                </a:lnTo>
                <a:cubicBezTo>
                  <a:pt x="6101" y="18376"/>
                  <a:pt x="6101" y="16681"/>
                  <a:pt x="4915" y="16587"/>
                </a:cubicBezTo>
                <a:lnTo>
                  <a:pt x="4520" y="16555"/>
                </a:lnTo>
                <a:lnTo>
                  <a:pt x="4520" y="13855"/>
                </a:lnTo>
                <a:lnTo>
                  <a:pt x="4520" y="11155"/>
                </a:lnTo>
                <a:lnTo>
                  <a:pt x="4948" y="11119"/>
                </a:lnTo>
                <a:cubicBezTo>
                  <a:pt x="5486" y="11074"/>
                  <a:pt x="5800" y="10736"/>
                  <a:pt x="5800" y="10201"/>
                </a:cubicBezTo>
                <a:cubicBezTo>
                  <a:pt x="5800" y="9684"/>
                  <a:pt x="5445" y="9309"/>
                  <a:pt x="4915" y="9268"/>
                </a:cubicBezTo>
                <a:lnTo>
                  <a:pt x="4520" y="9239"/>
                </a:lnTo>
                <a:lnTo>
                  <a:pt x="4486" y="8417"/>
                </a:lnTo>
                <a:cubicBezTo>
                  <a:pt x="4452" y="7599"/>
                  <a:pt x="4449" y="7593"/>
                  <a:pt x="3836" y="6984"/>
                </a:cubicBezTo>
                <a:lnTo>
                  <a:pt x="3221" y="6374"/>
                </a:lnTo>
                <a:close/>
                <a:moveTo>
                  <a:pt x="9970" y="15816"/>
                </a:moveTo>
                <a:cubicBezTo>
                  <a:pt x="9469" y="15816"/>
                  <a:pt x="9166" y="16099"/>
                  <a:pt x="9051" y="16668"/>
                </a:cubicBezTo>
                <a:cubicBezTo>
                  <a:pt x="8973" y="17055"/>
                  <a:pt x="8968" y="17057"/>
                  <a:pt x="8204" y="17091"/>
                </a:cubicBezTo>
                <a:cubicBezTo>
                  <a:pt x="7446" y="17125"/>
                  <a:pt x="7429" y="17133"/>
                  <a:pt x="6804" y="17770"/>
                </a:cubicBezTo>
                <a:lnTo>
                  <a:pt x="6171" y="18414"/>
                </a:lnTo>
                <a:lnTo>
                  <a:pt x="6807" y="19061"/>
                </a:lnTo>
                <a:lnTo>
                  <a:pt x="7442" y="19708"/>
                </a:lnTo>
                <a:lnTo>
                  <a:pt x="10383" y="19739"/>
                </a:lnTo>
                <a:lnTo>
                  <a:pt x="13325" y="19772"/>
                </a:lnTo>
                <a:lnTo>
                  <a:pt x="13359" y="20686"/>
                </a:lnTo>
                <a:lnTo>
                  <a:pt x="13393" y="21600"/>
                </a:lnTo>
                <a:lnTo>
                  <a:pt x="17833" y="21600"/>
                </a:lnTo>
                <a:lnTo>
                  <a:pt x="17869" y="20686"/>
                </a:lnTo>
                <a:lnTo>
                  <a:pt x="17903" y="19772"/>
                </a:lnTo>
                <a:lnTo>
                  <a:pt x="18812" y="19736"/>
                </a:lnTo>
                <a:lnTo>
                  <a:pt x="19722" y="19702"/>
                </a:lnTo>
                <a:lnTo>
                  <a:pt x="19722" y="18414"/>
                </a:lnTo>
                <a:lnTo>
                  <a:pt x="19722" y="17127"/>
                </a:lnTo>
                <a:lnTo>
                  <a:pt x="19001" y="17091"/>
                </a:lnTo>
                <a:lnTo>
                  <a:pt x="18281" y="17056"/>
                </a:lnTo>
                <a:lnTo>
                  <a:pt x="18237" y="16651"/>
                </a:lnTo>
                <a:cubicBezTo>
                  <a:pt x="18173" y="16063"/>
                  <a:pt x="17900" y="15816"/>
                  <a:pt x="17315" y="15816"/>
                </a:cubicBezTo>
                <a:cubicBezTo>
                  <a:pt x="16728" y="15816"/>
                  <a:pt x="16423" y="16093"/>
                  <a:pt x="16379" y="16667"/>
                </a:cubicBezTo>
                <a:lnTo>
                  <a:pt x="16348" y="17056"/>
                </a:lnTo>
                <a:lnTo>
                  <a:pt x="13662" y="17056"/>
                </a:lnTo>
                <a:lnTo>
                  <a:pt x="10976" y="17056"/>
                </a:lnTo>
                <a:lnTo>
                  <a:pt x="10940" y="16615"/>
                </a:lnTo>
                <a:cubicBezTo>
                  <a:pt x="10896" y="16081"/>
                  <a:pt x="10573" y="15816"/>
                  <a:pt x="9970" y="15816"/>
                </a:cubicBezTo>
                <a:close/>
              </a:path>
            </a:pathLst>
          </a:custGeom>
          <a:ln w="12700">
            <a:miter lim="400000"/>
          </a:ln>
        </p:spPr>
      </p:pic>
      <p:pic>
        <p:nvPicPr>
          <p:cNvPr id="1277" name="屏幕快照 2018-02-28 下午6.42.57.png" descr="屏幕快照 2018-02-28 下午6.42.57.png"/>
          <p:cNvPicPr>
            <a:picLocks noChangeAspect="1"/>
          </p:cNvPicPr>
          <p:nvPr/>
        </p:nvPicPr>
        <p:blipFill>
          <a:blip r:embed="rId5">
            <a:extLst/>
          </a:blip>
          <a:srcRect l="10616" t="7602" r="8899" b="3606"/>
          <a:stretch>
            <a:fillRect/>
          </a:stretch>
        </p:blipFill>
        <p:spPr>
          <a:xfrm>
            <a:off x="15622212" y="1806883"/>
            <a:ext cx="4970618" cy="4791024"/>
          </a:xfrm>
          <a:prstGeom prst="rect">
            <a:avLst/>
          </a:prstGeom>
          <a:ln w="12700">
            <a:miter lim="400000"/>
          </a:ln>
        </p:spPr>
      </p:pic>
      <p:pic>
        <p:nvPicPr>
          <p:cNvPr id="1278" name="屏幕快照 2018-02-28 下午6.50.39.png" descr="屏幕快照 2018-02-28 下午6.50.39.png"/>
          <p:cNvPicPr>
            <a:picLocks noChangeAspect="1"/>
          </p:cNvPicPr>
          <p:nvPr/>
        </p:nvPicPr>
        <p:blipFill>
          <a:blip r:embed="rId6">
            <a:extLst/>
          </a:blip>
          <a:srcRect l="10162" t="21313" r="13248" b="8268"/>
          <a:stretch>
            <a:fillRect/>
          </a:stretch>
        </p:blipFill>
        <p:spPr>
          <a:xfrm>
            <a:off x="8813655" y="7691948"/>
            <a:ext cx="6756691" cy="3669662"/>
          </a:xfrm>
          <a:custGeom>
            <a:avLst/>
            <a:gdLst/>
            <a:ahLst/>
            <a:cxnLst>
              <a:cxn ang="0">
                <a:pos x="wd2" y="hd2"/>
              </a:cxn>
              <a:cxn ang="5400000">
                <a:pos x="wd2" y="hd2"/>
              </a:cxn>
              <a:cxn ang="10800000">
                <a:pos x="wd2" y="hd2"/>
              </a:cxn>
              <a:cxn ang="16200000">
                <a:pos x="wd2" y="hd2"/>
              </a:cxn>
            </a:cxnLst>
            <a:rect l="0" t="0" r="r" b="b"/>
            <a:pathLst>
              <a:path w="21532" h="21585" extrusionOk="0">
                <a:moveTo>
                  <a:pt x="6659" y="1"/>
                </a:moveTo>
                <a:cubicBezTo>
                  <a:pt x="4593" y="18"/>
                  <a:pt x="3182" y="435"/>
                  <a:pt x="1933" y="1392"/>
                </a:cubicBezTo>
                <a:cubicBezTo>
                  <a:pt x="1522" y="1707"/>
                  <a:pt x="1074" y="1982"/>
                  <a:pt x="938" y="2004"/>
                </a:cubicBezTo>
                <a:cubicBezTo>
                  <a:pt x="801" y="2026"/>
                  <a:pt x="688" y="2149"/>
                  <a:pt x="687" y="2275"/>
                </a:cubicBezTo>
                <a:cubicBezTo>
                  <a:pt x="683" y="2717"/>
                  <a:pt x="492" y="3053"/>
                  <a:pt x="315" y="2928"/>
                </a:cubicBezTo>
                <a:cubicBezTo>
                  <a:pt x="185" y="2836"/>
                  <a:pt x="139" y="2979"/>
                  <a:pt x="146" y="3454"/>
                </a:cubicBezTo>
                <a:cubicBezTo>
                  <a:pt x="151" y="3812"/>
                  <a:pt x="106" y="4669"/>
                  <a:pt x="47" y="5361"/>
                </a:cubicBezTo>
                <a:cubicBezTo>
                  <a:pt x="18" y="5707"/>
                  <a:pt x="2" y="6189"/>
                  <a:pt x="0" y="6687"/>
                </a:cubicBezTo>
                <a:cubicBezTo>
                  <a:pt x="-1" y="7184"/>
                  <a:pt x="12" y="7697"/>
                  <a:pt x="40" y="8106"/>
                </a:cubicBezTo>
                <a:cubicBezTo>
                  <a:pt x="94" y="8924"/>
                  <a:pt x="150" y="9810"/>
                  <a:pt x="165" y="10074"/>
                </a:cubicBezTo>
                <a:cubicBezTo>
                  <a:pt x="179" y="10338"/>
                  <a:pt x="253" y="10698"/>
                  <a:pt x="328" y="10875"/>
                </a:cubicBezTo>
                <a:cubicBezTo>
                  <a:pt x="660" y="11653"/>
                  <a:pt x="872" y="12755"/>
                  <a:pt x="745" y="13036"/>
                </a:cubicBezTo>
                <a:cubicBezTo>
                  <a:pt x="651" y="13246"/>
                  <a:pt x="675" y="13311"/>
                  <a:pt x="835" y="13286"/>
                </a:cubicBezTo>
                <a:cubicBezTo>
                  <a:pt x="959" y="13267"/>
                  <a:pt x="1074" y="13444"/>
                  <a:pt x="1102" y="13695"/>
                </a:cubicBezTo>
                <a:cubicBezTo>
                  <a:pt x="1129" y="13937"/>
                  <a:pt x="1255" y="14297"/>
                  <a:pt x="1384" y="14495"/>
                </a:cubicBezTo>
                <a:cubicBezTo>
                  <a:pt x="1573" y="14787"/>
                  <a:pt x="1633" y="15292"/>
                  <a:pt x="1693" y="17143"/>
                </a:cubicBezTo>
                <a:cubicBezTo>
                  <a:pt x="1733" y="18401"/>
                  <a:pt x="1798" y="19585"/>
                  <a:pt x="1837" y="19774"/>
                </a:cubicBezTo>
                <a:cubicBezTo>
                  <a:pt x="1876" y="19962"/>
                  <a:pt x="1928" y="20323"/>
                  <a:pt x="1953" y="20574"/>
                </a:cubicBezTo>
                <a:cubicBezTo>
                  <a:pt x="1978" y="20826"/>
                  <a:pt x="2020" y="21145"/>
                  <a:pt x="2048" y="21286"/>
                </a:cubicBezTo>
                <a:cubicBezTo>
                  <a:pt x="2082" y="21461"/>
                  <a:pt x="2527" y="21522"/>
                  <a:pt x="3432" y="21471"/>
                </a:cubicBezTo>
                <a:cubicBezTo>
                  <a:pt x="4164" y="21429"/>
                  <a:pt x="4770" y="21363"/>
                  <a:pt x="4779" y="21326"/>
                </a:cubicBezTo>
                <a:cubicBezTo>
                  <a:pt x="4787" y="21289"/>
                  <a:pt x="4864" y="21031"/>
                  <a:pt x="4949" y="20749"/>
                </a:cubicBezTo>
                <a:cubicBezTo>
                  <a:pt x="5151" y="20086"/>
                  <a:pt x="5148" y="16801"/>
                  <a:pt x="4945" y="16342"/>
                </a:cubicBezTo>
                <a:cubicBezTo>
                  <a:pt x="4847" y="16120"/>
                  <a:pt x="4574" y="15999"/>
                  <a:pt x="4171" y="15999"/>
                </a:cubicBezTo>
                <a:lnTo>
                  <a:pt x="3549" y="15999"/>
                </a:lnTo>
                <a:lnTo>
                  <a:pt x="3549" y="13384"/>
                </a:lnTo>
                <a:lnTo>
                  <a:pt x="3549" y="10767"/>
                </a:lnTo>
                <a:lnTo>
                  <a:pt x="3986" y="10676"/>
                </a:lnTo>
                <a:cubicBezTo>
                  <a:pt x="4225" y="10626"/>
                  <a:pt x="4478" y="10497"/>
                  <a:pt x="4548" y="10389"/>
                </a:cubicBezTo>
                <a:cubicBezTo>
                  <a:pt x="4692" y="10170"/>
                  <a:pt x="5034" y="10475"/>
                  <a:pt x="5058" y="10844"/>
                </a:cubicBezTo>
                <a:cubicBezTo>
                  <a:pt x="5067" y="10975"/>
                  <a:pt x="5080" y="11187"/>
                  <a:pt x="5088" y="11318"/>
                </a:cubicBezTo>
                <a:cubicBezTo>
                  <a:pt x="5097" y="11450"/>
                  <a:pt x="5203" y="11528"/>
                  <a:pt x="5322" y="11491"/>
                </a:cubicBezTo>
                <a:cubicBezTo>
                  <a:pt x="5466" y="11447"/>
                  <a:pt x="5553" y="11594"/>
                  <a:pt x="5579" y="11925"/>
                </a:cubicBezTo>
                <a:cubicBezTo>
                  <a:pt x="5603" y="12237"/>
                  <a:pt x="5721" y="12450"/>
                  <a:pt x="5890" y="12495"/>
                </a:cubicBezTo>
                <a:cubicBezTo>
                  <a:pt x="6040" y="12534"/>
                  <a:pt x="6162" y="12722"/>
                  <a:pt x="6162" y="12910"/>
                </a:cubicBezTo>
                <a:cubicBezTo>
                  <a:pt x="6162" y="13099"/>
                  <a:pt x="6274" y="13365"/>
                  <a:pt x="6411" y="13501"/>
                </a:cubicBezTo>
                <a:cubicBezTo>
                  <a:pt x="6548" y="13637"/>
                  <a:pt x="6640" y="13894"/>
                  <a:pt x="6617" y="14073"/>
                </a:cubicBezTo>
                <a:cubicBezTo>
                  <a:pt x="6595" y="14251"/>
                  <a:pt x="6619" y="14323"/>
                  <a:pt x="6669" y="14229"/>
                </a:cubicBezTo>
                <a:cubicBezTo>
                  <a:pt x="6802" y="13986"/>
                  <a:pt x="7095" y="14495"/>
                  <a:pt x="7095" y="14969"/>
                </a:cubicBezTo>
                <a:cubicBezTo>
                  <a:pt x="7095" y="15190"/>
                  <a:pt x="7179" y="15499"/>
                  <a:pt x="7281" y="15656"/>
                </a:cubicBezTo>
                <a:cubicBezTo>
                  <a:pt x="7428" y="15880"/>
                  <a:pt x="7469" y="16529"/>
                  <a:pt x="7469" y="18716"/>
                </a:cubicBezTo>
                <a:lnTo>
                  <a:pt x="7469" y="21487"/>
                </a:lnTo>
                <a:lnTo>
                  <a:pt x="8899" y="21487"/>
                </a:lnTo>
                <a:lnTo>
                  <a:pt x="10329" y="21487"/>
                </a:lnTo>
                <a:lnTo>
                  <a:pt x="10329" y="18725"/>
                </a:lnTo>
                <a:cubicBezTo>
                  <a:pt x="10329" y="17205"/>
                  <a:pt x="10292" y="15892"/>
                  <a:pt x="10247" y="15810"/>
                </a:cubicBezTo>
                <a:cubicBezTo>
                  <a:pt x="10202" y="15727"/>
                  <a:pt x="10094" y="15768"/>
                  <a:pt x="10007" y="15901"/>
                </a:cubicBezTo>
                <a:cubicBezTo>
                  <a:pt x="9920" y="16033"/>
                  <a:pt x="9664" y="16105"/>
                  <a:pt x="9436" y="16057"/>
                </a:cubicBezTo>
                <a:lnTo>
                  <a:pt x="9023" y="15971"/>
                </a:lnTo>
                <a:lnTo>
                  <a:pt x="8988" y="13440"/>
                </a:lnTo>
                <a:cubicBezTo>
                  <a:pt x="8953" y="10937"/>
                  <a:pt x="8955" y="10910"/>
                  <a:pt x="9277" y="10522"/>
                </a:cubicBezTo>
                <a:cubicBezTo>
                  <a:pt x="9456" y="10307"/>
                  <a:pt x="9678" y="10185"/>
                  <a:pt x="9769" y="10249"/>
                </a:cubicBezTo>
                <a:cubicBezTo>
                  <a:pt x="9861" y="10314"/>
                  <a:pt x="9969" y="10206"/>
                  <a:pt x="10009" y="10011"/>
                </a:cubicBezTo>
                <a:cubicBezTo>
                  <a:pt x="10068" y="9732"/>
                  <a:pt x="10121" y="9716"/>
                  <a:pt x="10261" y="9929"/>
                </a:cubicBezTo>
                <a:cubicBezTo>
                  <a:pt x="10359" y="10078"/>
                  <a:pt x="10412" y="10330"/>
                  <a:pt x="10379" y="10490"/>
                </a:cubicBezTo>
                <a:cubicBezTo>
                  <a:pt x="10345" y="10649"/>
                  <a:pt x="10404" y="10909"/>
                  <a:pt x="10510" y="11071"/>
                </a:cubicBezTo>
                <a:cubicBezTo>
                  <a:pt x="10616" y="11232"/>
                  <a:pt x="10702" y="11285"/>
                  <a:pt x="10702" y="11188"/>
                </a:cubicBezTo>
                <a:cubicBezTo>
                  <a:pt x="10702" y="11090"/>
                  <a:pt x="10811" y="11192"/>
                  <a:pt x="10943" y="11412"/>
                </a:cubicBezTo>
                <a:cubicBezTo>
                  <a:pt x="11075" y="11632"/>
                  <a:pt x="11154" y="11952"/>
                  <a:pt x="11119" y="12124"/>
                </a:cubicBezTo>
                <a:cubicBezTo>
                  <a:pt x="11077" y="12321"/>
                  <a:pt x="11172" y="12489"/>
                  <a:pt x="11378" y="12584"/>
                </a:cubicBezTo>
                <a:cubicBezTo>
                  <a:pt x="11766" y="12763"/>
                  <a:pt x="12081" y="13509"/>
                  <a:pt x="11977" y="14005"/>
                </a:cubicBezTo>
                <a:cubicBezTo>
                  <a:pt x="11923" y="14263"/>
                  <a:pt x="11957" y="14324"/>
                  <a:pt x="12101" y="14222"/>
                </a:cubicBezTo>
                <a:cubicBezTo>
                  <a:pt x="12335" y="14058"/>
                  <a:pt x="12629" y="14605"/>
                  <a:pt x="12505" y="14974"/>
                </a:cubicBezTo>
                <a:cubicBezTo>
                  <a:pt x="12452" y="15131"/>
                  <a:pt x="12503" y="15201"/>
                  <a:pt x="12639" y="15156"/>
                </a:cubicBezTo>
                <a:cubicBezTo>
                  <a:pt x="12967" y="15048"/>
                  <a:pt x="13094" y="16272"/>
                  <a:pt x="13046" y="19080"/>
                </a:cubicBezTo>
                <a:lnTo>
                  <a:pt x="13003" y="21487"/>
                </a:lnTo>
                <a:lnTo>
                  <a:pt x="14435" y="21515"/>
                </a:lnTo>
                <a:lnTo>
                  <a:pt x="15865" y="21543"/>
                </a:lnTo>
                <a:lnTo>
                  <a:pt x="15826" y="18828"/>
                </a:lnTo>
                <a:cubicBezTo>
                  <a:pt x="15805" y="17335"/>
                  <a:pt x="15749" y="16107"/>
                  <a:pt x="15702" y="16097"/>
                </a:cubicBezTo>
                <a:cubicBezTo>
                  <a:pt x="15655" y="16087"/>
                  <a:pt x="15364" y="16059"/>
                  <a:pt x="15056" y="16036"/>
                </a:cubicBezTo>
                <a:lnTo>
                  <a:pt x="14497" y="15992"/>
                </a:lnTo>
                <a:lnTo>
                  <a:pt x="14461" y="13538"/>
                </a:lnTo>
                <a:cubicBezTo>
                  <a:pt x="14429" y="11287"/>
                  <a:pt x="14449" y="11026"/>
                  <a:pt x="14709" y="10380"/>
                </a:cubicBezTo>
                <a:cubicBezTo>
                  <a:pt x="14947" y="9789"/>
                  <a:pt x="15051" y="9695"/>
                  <a:pt x="15358" y="9808"/>
                </a:cubicBezTo>
                <a:cubicBezTo>
                  <a:pt x="15921" y="10015"/>
                  <a:pt x="16917" y="11952"/>
                  <a:pt x="16957" y="12917"/>
                </a:cubicBezTo>
                <a:cubicBezTo>
                  <a:pt x="16970" y="13257"/>
                  <a:pt x="17041" y="13365"/>
                  <a:pt x="17199" y="13289"/>
                </a:cubicBezTo>
                <a:cubicBezTo>
                  <a:pt x="17438" y="13174"/>
                  <a:pt x="17724" y="13861"/>
                  <a:pt x="17570" y="14176"/>
                </a:cubicBezTo>
                <a:cubicBezTo>
                  <a:pt x="17521" y="14275"/>
                  <a:pt x="17545" y="14290"/>
                  <a:pt x="17623" y="14208"/>
                </a:cubicBezTo>
                <a:cubicBezTo>
                  <a:pt x="17791" y="14032"/>
                  <a:pt x="18094" y="14629"/>
                  <a:pt x="17991" y="14934"/>
                </a:cubicBezTo>
                <a:cubicBezTo>
                  <a:pt x="17952" y="15051"/>
                  <a:pt x="18024" y="15195"/>
                  <a:pt x="18150" y="15256"/>
                </a:cubicBezTo>
                <a:cubicBezTo>
                  <a:pt x="18446" y="15399"/>
                  <a:pt x="18521" y="16269"/>
                  <a:pt x="18494" y="19251"/>
                </a:cubicBezTo>
                <a:lnTo>
                  <a:pt x="18473" y="21585"/>
                </a:lnTo>
                <a:lnTo>
                  <a:pt x="19960" y="21527"/>
                </a:lnTo>
                <a:lnTo>
                  <a:pt x="21446" y="21471"/>
                </a:lnTo>
                <a:lnTo>
                  <a:pt x="21413" y="19010"/>
                </a:lnTo>
                <a:cubicBezTo>
                  <a:pt x="21394" y="17612"/>
                  <a:pt x="21434" y="16430"/>
                  <a:pt x="21504" y="16274"/>
                </a:cubicBezTo>
                <a:cubicBezTo>
                  <a:pt x="21599" y="16065"/>
                  <a:pt x="21459" y="16016"/>
                  <a:pt x="20916" y="16073"/>
                </a:cubicBezTo>
                <a:cubicBezTo>
                  <a:pt x="20401" y="16128"/>
                  <a:pt x="20160" y="16056"/>
                  <a:pt x="20050" y="15812"/>
                </a:cubicBezTo>
                <a:cubicBezTo>
                  <a:pt x="19828" y="15320"/>
                  <a:pt x="19906" y="10713"/>
                  <a:pt x="20135" y="10800"/>
                </a:cubicBezTo>
                <a:cubicBezTo>
                  <a:pt x="20225" y="10835"/>
                  <a:pt x="20264" y="10756"/>
                  <a:pt x="20221" y="10627"/>
                </a:cubicBezTo>
                <a:cubicBezTo>
                  <a:pt x="20177" y="10498"/>
                  <a:pt x="20270" y="10304"/>
                  <a:pt x="20428" y="10193"/>
                </a:cubicBezTo>
                <a:cubicBezTo>
                  <a:pt x="20834" y="9908"/>
                  <a:pt x="21128" y="9241"/>
                  <a:pt x="21200" y="8445"/>
                </a:cubicBezTo>
                <a:cubicBezTo>
                  <a:pt x="21438" y="5781"/>
                  <a:pt x="21435" y="5731"/>
                  <a:pt x="21091" y="5137"/>
                </a:cubicBezTo>
                <a:cubicBezTo>
                  <a:pt x="20803" y="4640"/>
                  <a:pt x="20657" y="4575"/>
                  <a:pt x="19896" y="4593"/>
                </a:cubicBezTo>
                <a:cubicBezTo>
                  <a:pt x="19197" y="4610"/>
                  <a:pt x="18993" y="4696"/>
                  <a:pt x="18854" y="5043"/>
                </a:cubicBezTo>
                <a:cubicBezTo>
                  <a:pt x="18715" y="5390"/>
                  <a:pt x="18649" y="5420"/>
                  <a:pt x="18522" y="5190"/>
                </a:cubicBezTo>
                <a:cubicBezTo>
                  <a:pt x="18436" y="5033"/>
                  <a:pt x="18212" y="4903"/>
                  <a:pt x="18024" y="4903"/>
                </a:cubicBezTo>
                <a:cubicBezTo>
                  <a:pt x="17814" y="4903"/>
                  <a:pt x="17609" y="4712"/>
                  <a:pt x="17491" y="4404"/>
                </a:cubicBezTo>
                <a:cubicBezTo>
                  <a:pt x="17387" y="4128"/>
                  <a:pt x="17267" y="3964"/>
                  <a:pt x="17226" y="4040"/>
                </a:cubicBezTo>
                <a:cubicBezTo>
                  <a:pt x="17185" y="4115"/>
                  <a:pt x="16850" y="3933"/>
                  <a:pt x="16481" y="3633"/>
                </a:cubicBezTo>
                <a:cubicBezTo>
                  <a:pt x="15621" y="2934"/>
                  <a:pt x="14952" y="2420"/>
                  <a:pt x="14837" y="2371"/>
                </a:cubicBezTo>
                <a:cubicBezTo>
                  <a:pt x="14416" y="2189"/>
                  <a:pt x="13455" y="1608"/>
                  <a:pt x="13261" y="1418"/>
                </a:cubicBezTo>
                <a:cubicBezTo>
                  <a:pt x="13129" y="1289"/>
                  <a:pt x="12808" y="1155"/>
                  <a:pt x="12550" y="1119"/>
                </a:cubicBezTo>
                <a:cubicBezTo>
                  <a:pt x="12292" y="1084"/>
                  <a:pt x="12015" y="978"/>
                  <a:pt x="11933" y="886"/>
                </a:cubicBezTo>
                <a:cubicBezTo>
                  <a:pt x="11851" y="793"/>
                  <a:pt x="11563" y="681"/>
                  <a:pt x="11292" y="636"/>
                </a:cubicBezTo>
                <a:cubicBezTo>
                  <a:pt x="11021" y="591"/>
                  <a:pt x="10747" y="495"/>
                  <a:pt x="10682" y="421"/>
                </a:cubicBezTo>
                <a:cubicBezTo>
                  <a:pt x="10473" y="184"/>
                  <a:pt x="8575" y="-15"/>
                  <a:pt x="6659" y="1"/>
                </a:cubicBezTo>
                <a:close/>
                <a:moveTo>
                  <a:pt x="6970" y="106"/>
                </a:moveTo>
                <a:cubicBezTo>
                  <a:pt x="9914" y="112"/>
                  <a:pt x="13133" y="1201"/>
                  <a:pt x="15367" y="2947"/>
                </a:cubicBezTo>
                <a:cubicBezTo>
                  <a:pt x="15572" y="3108"/>
                  <a:pt x="15897" y="3359"/>
                  <a:pt x="16089" y="3503"/>
                </a:cubicBezTo>
                <a:cubicBezTo>
                  <a:pt x="16305" y="3664"/>
                  <a:pt x="16404" y="3863"/>
                  <a:pt x="16348" y="4028"/>
                </a:cubicBezTo>
                <a:cubicBezTo>
                  <a:pt x="16288" y="4208"/>
                  <a:pt x="16329" y="4247"/>
                  <a:pt x="16473" y="4145"/>
                </a:cubicBezTo>
                <a:cubicBezTo>
                  <a:pt x="16743" y="3955"/>
                  <a:pt x="17901" y="5009"/>
                  <a:pt x="18009" y="5543"/>
                </a:cubicBezTo>
                <a:cubicBezTo>
                  <a:pt x="18052" y="5758"/>
                  <a:pt x="18192" y="6071"/>
                  <a:pt x="18319" y="6239"/>
                </a:cubicBezTo>
                <a:cubicBezTo>
                  <a:pt x="18465" y="6432"/>
                  <a:pt x="18522" y="6701"/>
                  <a:pt x="18475" y="6972"/>
                </a:cubicBezTo>
                <a:cubicBezTo>
                  <a:pt x="18435" y="7206"/>
                  <a:pt x="18488" y="7706"/>
                  <a:pt x="18594" y="8083"/>
                </a:cubicBezTo>
                <a:cubicBezTo>
                  <a:pt x="18722" y="8538"/>
                  <a:pt x="18743" y="8818"/>
                  <a:pt x="18656" y="8916"/>
                </a:cubicBezTo>
                <a:cubicBezTo>
                  <a:pt x="18449" y="9152"/>
                  <a:pt x="18761" y="9679"/>
                  <a:pt x="19031" y="9549"/>
                </a:cubicBezTo>
                <a:cubicBezTo>
                  <a:pt x="19182" y="9476"/>
                  <a:pt x="19313" y="9604"/>
                  <a:pt x="19404" y="9915"/>
                </a:cubicBezTo>
                <a:cubicBezTo>
                  <a:pt x="19480" y="10179"/>
                  <a:pt x="19499" y="10402"/>
                  <a:pt x="19445" y="10410"/>
                </a:cubicBezTo>
                <a:cubicBezTo>
                  <a:pt x="19392" y="10418"/>
                  <a:pt x="19474" y="10516"/>
                  <a:pt x="19628" y="10630"/>
                </a:cubicBezTo>
                <a:cubicBezTo>
                  <a:pt x="19895" y="10827"/>
                  <a:pt x="19907" y="10956"/>
                  <a:pt x="19907" y="13438"/>
                </a:cubicBezTo>
                <a:cubicBezTo>
                  <a:pt x="19907" y="14868"/>
                  <a:pt x="19875" y="16098"/>
                  <a:pt x="19835" y="16172"/>
                </a:cubicBezTo>
                <a:cubicBezTo>
                  <a:pt x="19619" y="16569"/>
                  <a:pt x="18581" y="15399"/>
                  <a:pt x="18737" y="14934"/>
                </a:cubicBezTo>
                <a:cubicBezTo>
                  <a:pt x="18773" y="14827"/>
                  <a:pt x="18694" y="14741"/>
                  <a:pt x="18561" y="14741"/>
                </a:cubicBezTo>
                <a:cubicBezTo>
                  <a:pt x="18281" y="14741"/>
                  <a:pt x="18001" y="14213"/>
                  <a:pt x="18135" y="13940"/>
                </a:cubicBezTo>
                <a:cubicBezTo>
                  <a:pt x="18186" y="13837"/>
                  <a:pt x="18164" y="13820"/>
                  <a:pt x="18086" y="13902"/>
                </a:cubicBezTo>
                <a:cubicBezTo>
                  <a:pt x="17917" y="14080"/>
                  <a:pt x="16138" y="10543"/>
                  <a:pt x="16272" y="10296"/>
                </a:cubicBezTo>
                <a:cubicBezTo>
                  <a:pt x="16322" y="10204"/>
                  <a:pt x="16281" y="10160"/>
                  <a:pt x="16181" y="10202"/>
                </a:cubicBezTo>
                <a:cubicBezTo>
                  <a:pt x="15938" y="10305"/>
                  <a:pt x="15694" y="8927"/>
                  <a:pt x="15796" y="8017"/>
                </a:cubicBezTo>
                <a:cubicBezTo>
                  <a:pt x="15839" y="7626"/>
                  <a:pt x="15939" y="7305"/>
                  <a:pt x="16016" y="7305"/>
                </a:cubicBezTo>
                <a:cubicBezTo>
                  <a:pt x="16093" y="7305"/>
                  <a:pt x="16201" y="7212"/>
                  <a:pt x="16258" y="7098"/>
                </a:cubicBezTo>
                <a:cubicBezTo>
                  <a:pt x="16318" y="6979"/>
                  <a:pt x="16302" y="6954"/>
                  <a:pt x="16222" y="7039"/>
                </a:cubicBezTo>
                <a:cubicBezTo>
                  <a:pt x="16009" y="7262"/>
                  <a:pt x="15821" y="6709"/>
                  <a:pt x="15765" y="5695"/>
                </a:cubicBezTo>
                <a:lnTo>
                  <a:pt x="15715" y="4789"/>
                </a:lnTo>
                <a:lnTo>
                  <a:pt x="15023" y="4733"/>
                </a:lnTo>
                <a:cubicBezTo>
                  <a:pt x="13699" y="4622"/>
                  <a:pt x="13117" y="5339"/>
                  <a:pt x="13041" y="7179"/>
                </a:cubicBezTo>
                <a:cubicBezTo>
                  <a:pt x="13024" y="7593"/>
                  <a:pt x="12940" y="7981"/>
                  <a:pt x="12852" y="8043"/>
                </a:cubicBezTo>
                <a:cubicBezTo>
                  <a:pt x="12562" y="8248"/>
                  <a:pt x="12680" y="8792"/>
                  <a:pt x="13016" y="8792"/>
                </a:cubicBezTo>
                <a:cubicBezTo>
                  <a:pt x="13221" y="8792"/>
                  <a:pt x="13359" y="8943"/>
                  <a:pt x="13396" y="9203"/>
                </a:cubicBezTo>
                <a:cubicBezTo>
                  <a:pt x="13428" y="9428"/>
                  <a:pt x="13577" y="9711"/>
                  <a:pt x="13726" y="9834"/>
                </a:cubicBezTo>
                <a:cubicBezTo>
                  <a:pt x="13876" y="9956"/>
                  <a:pt x="13992" y="10222"/>
                  <a:pt x="13984" y="10424"/>
                </a:cubicBezTo>
                <a:cubicBezTo>
                  <a:pt x="13976" y="10631"/>
                  <a:pt x="14057" y="10780"/>
                  <a:pt x="14170" y="10765"/>
                </a:cubicBezTo>
                <a:cubicBezTo>
                  <a:pt x="14345" y="10742"/>
                  <a:pt x="14371" y="11087"/>
                  <a:pt x="14371" y="13368"/>
                </a:cubicBezTo>
                <a:lnTo>
                  <a:pt x="14371" y="15999"/>
                </a:lnTo>
                <a:lnTo>
                  <a:pt x="13885" y="16006"/>
                </a:lnTo>
                <a:cubicBezTo>
                  <a:pt x="13464" y="16011"/>
                  <a:pt x="13378" y="15924"/>
                  <a:pt x="13266" y="15378"/>
                </a:cubicBezTo>
                <a:cubicBezTo>
                  <a:pt x="13191" y="15011"/>
                  <a:pt x="13055" y="14767"/>
                  <a:pt x="12945" y="14799"/>
                </a:cubicBezTo>
                <a:cubicBezTo>
                  <a:pt x="12835" y="14831"/>
                  <a:pt x="12739" y="14659"/>
                  <a:pt x="12718" y="14390"/>
                </a:cubicBezTo>
                <a:cubicBezTo>
                  <a:pt x="12699" y="14135"/>
                  <a:pt x="12558" y="13821"/>
                  <a:pt x="12407" y="13695"/>
                </a:cubicBezTo>
                <a:cubicBezTo>
                  <a:pt x="12256" y="13568"/>
                  <a:pt x="12148" y="13334"/>
                  <a:pt x="12167" y="13172"/>
                </a:cubicBezTo>
                <a:cubicBezTo>
                  <a:pt x="12186" y="13010"/>
                  <a:pt x="12150" y="12934"/>
                  <a:pt x="12089" y="13004"/>
                </a:cubicBezTo>
                <a:cubicBezTo>
                  <a:pt x="12027" y="13074"/>
                  <a:pt x="11581" y="12323"/>
                  <a:pt x="11097" y="11337"/>
                </a:cubicBezTo>
                <a:lnTo>
                  <a:pt x="10217" y="9544"/>
                </a:lnTo>
                <a:lnTo>
                  <a:pt x="10267" y="7588"/>
                </a:lnTo>
                <a:cubicBezTo>
                  <a:pt x="10310" y="5951"/>
                  <a:pt x="10286" y="5609"/>
                  <a:pt x="10119" y="5492"/>
                </a:cubicBezTo>
                <a:cubicBezTo>
                  <a:pt x="10010" y="5415"/>
                  <a:pt x="9956" y="5287"/>
                  <a:pt x="9999" y="5207"/>
                </a:cubicBezTo>
                <a:cubicBezTo>
                  <a:pt x="10043" y="5127"/>
                  <a:pt x="9953" y="4945"/>
                  <a:pt x="9799" y="4803"/>
                </a:cubicBezTo>
                <a:cubicBezTo>
                  <a:pt x="9469" y="4498"/>
                  <a:pt x="8180" y="4833"/>
                  <a:pt x="7773" y="5331"/>
                </a:cubicBezTo>
                <a:cubicBezTo>
                  <a:pt x="7559" y="5592"/>
                  <a:pt x="7524" y="5847"/>
                  <a:pt x="7552" y="6906"/>
                </a:cubicBezTo>
                <a:cubicBezTo>
                  <a:pt x="7571" y="7601"/>
                  <a:pt x="7614" y="8223"/>
                  <a:pt x="7649" y="8288"/>
                </a:cubicBezTo>
                <a:cubicBezTo>
                  <a:pt x="7685" y="8354"/>
                  <a:pt x="7651" y="8548"/>
                  <a:pt x="7574" y="8720"/>
                </a:cubicBezTo>
                <a:cubicBezTo>
                  <a:pt x="7464" y="8963"/>
                  <a:pt x="7473" y="9004"/>
                  <a:pt x="7617" y="8902"/>
                </a:cubicBezTo>
                <a:cubicBezTo>
                  <a:pt x="7878" y="8718"/>
                  <a:pt x="8175" y="9413"/>
                  <a:pt x="7985" y="9764"/>
                </a:cubicBezTo>
                <a:cubicBezTo>
                  <a:pt x="7747" y="10200"/>
                  <a:pt x="7823" y="10429"/>
                  <a:pt x="8110" y="10146"/>
                </a:cubicBezTo>
                <a:cubicBezTo>
                  <a:pt x="8339" y="9921"/>
                  <a:pt x="8412" y="9962"/>
                  <a:pt x="8607" y="10424"/>
                </a:cubicBezTo>
                <a:cubicBezTo>
                  <a:pt x="8801" y="10884"/>
                  <a:pt x="8831" y="11329"/>
                  <a:pt x="8805" y="13363"/>
                </a:cubicBezTo>
                <a:lnTo>
                  <a:pt x="8774" y="15761"/>
                </a:lnTo>
                <a:lnTo>
                  <a:pt x="8421" y="15989"/>
                </a:lnTo>
                <a:cubicBezTo>
                  <a:pt x="8130" y="16177"/>
                  <a:pt x="8036" y="16143"/>
                  <a:pt x="7900" y="15800"/>
                </a:cubicBezTo>
                <a:cubicBezTo>
                  <a:pt x="7809" y="15571"/>
                  <a:pt x="7768" y="15222"/>
                  <a:pt x="7809" y="15025"/>
                </a:cubicBezTo>
                <a:cubicBezTo>
                  <a:pt x="7866" y="14750"/>
                  <a:pt x="7822" y="14697"/>
                  <a:pt x="7615" y="14797"/>
                </a:cubicBezTo>
                <a:cubicBezTo>
                  <a:pt x="7416" y="14892"/>
                  <a:pt x="7250" y="14723"/>
                  <a:pt x="6969" y="14134"/>
                </a:cubicBezTo>
                <a:cubicBezTo>
                  <a:pt x="6761" y="13698"/>
                  <a:pt x="6629" y="13230"/>
                  <a:pt x="6676" y="13092"/>
                </a:cubicBezTo>
                <a:cubicBezTo>
                  <a:pt x="6722" y="12954"/>
                  <a:pt x="6704" y="12903"/>
                  <a:pt x="6634" y="12983"/>
                </a:cubicBezTo>
                <a:cubicBezTo>
                  <a:pt x="6473" y="13166"/>
                  <a:pt x="6067" y="12366"/>
                  <a:pt x="6192" y="12112"/>
                </a:cubicBezTo>
                <a:cubicBezTo>
                  <a:pt x="6244" y="12008"/>
                  <a:pt x="6223" y="11990"/>
                  <a:pt x="6147" y="12070"/>
                </a:cubicBezTo>
                <a:cubicBezTo>
                  <a:pt x="6071" y="12150"/>
                  <a:pt x="5908" y="12010"/>
                  <a:pt x="5785" y="11762"/>
                </a:cubicBezTo>
                <a:cubicBezTo>
                  <a:pt x="5663" y="11513"/>
                  <a:pt x="5596" y="11309"/>
                  <a:pt x="5636" y="11309"/>
                </a:cubicBezTo>
                <a:cubicBezTo>
                  <a:pt x="5676" y="11309"/>
                  <a:pt x="5418" y="10794"/>
                  <a:pt x="5064" y="10163"/>
                </a:cubicBezTo>
                <a:lnTo>
                  <a:pt x="4421" y="9017"/>
                </a:lnTo>
                <a:lnTo>
                  <a:pt x="4785" y="8424"/>
                </a:lnTo>
                <a:cubicBezTo>
                  <a:pt x="5094" y="7921"/>
                  <a:pt x="5126" y="7764"/>
                  <a:pt x="5002" y="7399"/>
                </a:cubicBezTo>
                <a:cubicBezTo>
                  <a:pt x="4792" y="6778"/>
                  <a:pt x="4822" y="6106"/>
                  <a:pt x="5073" y="5837"/>
                </a:cubicBezTo>
                <a:cubicBezTo>
                  <a:pt x="5193" y="5709"/>
                  <a:pt x="5226" y="5603"/>
                  <a:pt x="5144" y="5599"/>
                </a:cubicBezTo>
                <a:cubicBezTo>
                  <a:pt x="5063" y="5595"/>
                  <a:pt x="4958" y="5703"/>
                  <a:pt x="4913" y="5839"/>
                </a:cubicBezTo>
                <a:cubicBezTo>
                  <a:pt x="4862" y="5990"/>
                  <a:pt x="4699" y="5800"/>
                  <a:pt x="4495" y="5352"/>
                </a:cubicBezTo>
                <a:cubicBezTo>
                  <a:pt x="4140" y="4569"/>
                  <a:pt x="3795" y="4445"/>
                  <a:pt x="3029" y="4824"/>
                </a:cubicBezTo>
                <a:cubicBezTo>
                  <a:pt x="2208" y="5231"/>
                  <a:pt x="1658" y="6744"/>
                  <a:pt x="1983" y="7702"/>
                </a:cubicBezTo>
                <a:cubicBezTo>
                  <a:pt x="2099" y="8041"/>
                  <a:pt x="2100" y="8218"/>
                  <a:pt x="1987" y="8468"/>
                </a:cubicBezTo>
                <a:cubicBezTo>
                  <a:pt x="1868" y="8732"/>
                  <a:pt x="1891" y="8792"/>
                  <a:pt x="2115" y="8792"/>
                </a:cubicBezTo>
                <a:cubicBezTo>
                  <a:pt x="2287" y="8792"/>
                  <a:pt x="2416" y="8967"/>
                  <a:pt x="2456" y="9255"/>
                </a:cubicBezTo>
                <a:cubicBezTo>
                  <a:pt x="2494" y="9515"/>
                  <a:pt x="2609" y="9688"/>
                  <a:pt x="2721" y="9654"/>
                </a:cubicBezTo>
                <a:cubicBezTo>
                  <a:pt x="2855" y="9613"/>
                  <a:pt x="2941" y="9816"/>
                  <a:pt x="2986" y="10279"/>
                </a:cubicBezTo>
                <a:cubicBezTo>
                  <a:pt x="3024" y="10657"/>
                  <a:pt x="3110" y="10939"/>
                  <a:pt x="3177" y="10907"/>
                </a:cubicBezTo>
                <a:cubicBezTo>
                  <a:pt x="3252" y="10872"/>
                  <a:pt x="3314" y="11864"/>
                  <a:pt x="3335" y="13405"/>
                </a:cubicBezTo>
                <a:cubicBezTo>
                  <a:pt x="3355" y="14811"/>
                  <a:pt x="3327" y="16024"/>
                  <a:pt x="3274" y="16101"/>
                </a:cubicBezTo>
                <a:cubicBezTo>
                  <a:pt x="3063" y="16406"/>
                  <a:pt x="2499" y="16053"/>
                  <a:pt x="2040" y="15331"/>
                </a:cubicBezTo>
                <a:cubicBezTo>
                  <a:pt x="1072" y="13806"/>
                  <a:pt x="4" y="9322"/>
                  <a:pt x="4" y="6783"/>
                </a:cubicBezTo>
                <a:cubicBezTo>
                  <a:pt x="4" y="5100"/>
                  <a:pt x="237" y="3890"/>
                  <a:pt x="721" y="3050"/>
                </a:cubicBezTo>
                <a:cubicBezTo>
                  <a:pt x="967" y="2623"/>
                  <a:pt x="1201" y="2269"/>
                  <a:pt x="1240" y="2263"/>
                </a:cubicBezTo>
                <a:cubicBezTo>
                  <a:pt x="1279" y="2257"/>
                  <a:pt x="1506" y="2026"/>
                  <a:pt x="1746" y="1750"/>
                </a:cubicBezTo>
                <a:cubicBezTo>
                  <a:pt x="1985" y="1473"/>
                  <a:pt x="2265" y="1230"/>
                  <a:pt x="2368" y="1210"/>
                </a:cubicBezTo>
                <a:cubicBezTo>
                  <a:pt x="2758" y="1136"/>
                  <a:pt x="2807" y="1115"/>
                  <a:pt x="2955" y="944"/>
                </a:cubicBezTo>
                <a:cubicBezTo>
                  <a:pt x="3329" y="514"/>
                  <a:pt x="5298" y="103"/>
                  <a:pt x="6970" y="106"/>
                </a:cubicBezTo>
                <a:close/>
              </a:path>
            </a:pathLst>
          </a:custGeom>
          <a:ln w="12700">
            <a:miter lim="400000"/>
          </a:ln>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64230" y="797490"/>
            <a:ext cx="3543300" cy="1016000"/>
          </a:xfrm>
          <a:prstGeom prst="rect">
            <a:avLst/>
          </a:prstGeom>
        </p:spPr>
      </p:pic>
      <p:sp>
        <p:nvSpPr>
          <p:cNvPr id="10"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146711093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8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pic>
        <p:nvPicPr>
          <p:cNvPr id="1286" name="屏幕快照 2018-02-28 下午6.54.35.png" descr="屏幕快照 2018-02-28 下午6.54.35.png"/>
          <p:cNvPicPr>
            <a:picLocks noChangeAspect="1"/>
          </p:cNvPicPr>
          <p:nvPr/>
        </p:nvPicPr>
        <p:blipFill>
          <a:blip r:embed="rId3">
            <a:extLst/>
          </a:blip>
          <a:srcRect l="8046" t="12373" r="12757" b="3485"/>
          <a:stretch>
            <a:fillRect/>
          </a:stretch>
        </p:blipFill>
        <p:spPr>
          <a:xfrm>
            <a:off x="11763790" y="2710701"/>
            <a:ext cx="8795924" cy="9000205"/>
          </a:xfrm>
          <a:custGeom>
            <a:avLst/>
            <a:gdLst/>
            <a:ahLst/>
            <a:cxnLst>
              <a:cxn ang="0">
                <a:pos x="wd2" y="hd2"/>
              </a:cxn>
              <a:cxn ang="5400000">
                <a:pos x="wd2" y="hd2"/>
              </a:cxn>
              <a:cxn ang="10800000">
                <a:pos x="wd2" y="hd2"/>
              </a:cxn>
              <a:cxn ang="16200000">
                <a:pos x="wd2" y="hd2"/>
              </a:cxn>
            </a:cxnLst>
            <a:rect l="0" t="0" r="r" b="b"/>
            <a:pathLst>
              <a:path w="21326" h="21596" extrusionOk="0">
                <a:moveTo>
                  <a:pt x="10539" y="1"/>
                </a:moveTo>
                <a:cubicBezTo>
                  <a:pt x="10300" y="-3"/>
                  <a:pt x="10080" y="10"/>
                  <a:pt x="9975" y="46"/>
                </a:cubicBezTo>
                <a:cubicBezTo>
                  <a:pt x="9514" y="204"/>
                  <a:pt x="9337" y="1063"/>
                  <a:pt x="9637" y="1685"/>
                </a:cubicBezTo>
                <a:cubicBezTo>
                  <a:pt x="9828" y="2082"/>
                  <a:pt x="9745" y="2405"/>
                  <a:pt x="9399" y="2607"/>
                </a:cubicBezTo>
                <a:cubicBezTo>
                  <a:pt x="9233" y="2704"/>
                  <a:pt x="9128" y="2839"/>
                  <a:pt x="9128" y="2956"/>
                </a:cubicBezTo>
                <a:cubicBezTo>
                  <a:pt x="9128" y="3234"/>
                  <a:pt x="9635" y="3882"/>
                  <a:pt x="9969" y="4030"/>
                </a:cubicBezTo>
                <a:cubicBezTo>
                  <a:pt x="10340" y="4194"/>
                  <a:pt x="11182" y="4146"/>
                  <a:pt x="11496" y="3942"/>
                </a:cubicBezTo>
                <a:cubicBezTo>
                  <a:pt x="11896" y="3683"/>
                  <a:pt x="11894" y="3523"/>
                  <a:pt x="11481" y="3159"/>
                </a:cubicBezTo>
                <a:cubicBezTo>
                  <a:pt x="11110" y="2831"/>
                  <a:pt x="11108" y="2828"/>
                  <a:pt x="11238" y="2522"/>
                </a:cubicBezTo>
                <a:cubicBezTo>
                  <a:pt x="11309" y="2352"/>
                  <a:pt x="11398" y="2037"/>
                  <a:pt x="11433" y="1822"/>
                </a:cubicBezTo>
                <a:cubicBezTo>
                  <a:pt x="11501" y="1407"/>
                  <a:pt x="11501" y="242"/>
                  <a:pt x="11433" y="133"/>
                </a:cubicBezTo>
                <a:cubicBezTo>
                  <a:pt x="11387" y="60"/>
                  <a:pt x="10938" y="7"/>
                  <a:pt x="10539" y="1"/>
                </a:cubicBezTo>
                <a:close/>
                <a:moveTo>
                  <a:pt x="10589" y="4873"/>
                </a:moveTo>
                <a:cubicBezTo>
                  <a:pt x="9418" y="4873"/>
                  <a:pt x="8663" y="5033"/>
                  <a:pt x="7624" y="5499"/>
                </a:cubicBezTo>
                <a:cubicBezTo>
                  <a:pt x="5334" y="6527"/>
                  <a:pt x="3706" y="9087"/>
                  <a:pt x="3706" y="11662"/>
                </a:cubicBezTo>
                <a:cubicBezTo>
                  <a:pt x="3706" y="12830"/>
                  <a:pt x="4199" y="14478"/>
                  <a:pt x="4816" y="15376"/>
                </a:cubicBezTo>
                <a:cubicBezTo>
                  <a:pt x="4947" y="15567"/>
                  <a:pt x="5033" y="15759"/>
                  <a:pt x="5006" y="15801"/>
                </a:cubicBezTo>
                <a:cubicBezTo>
                  <a:pt x="4980" y="15844"/>
                  <a:pt x="4991" y="15867"/>
                  <a:pt x="5032" y="15854"/>
                </a:cubicBezTo>
                <a:cubicBezTo>
                  <a:pt x="5122" y="15826"/>
                  <a:pt x="6365" y="17052"/>
                  <a:pt x="6343" y="17147"/>
                </a:cubicBezTo>
                <a:cubicBezTo>
                  <a:pt x="6334" y="17184"/>
                  <a:pt x="6357" y="17205"/>
                  <a:pt x="6395" y="17194"/>
                </a:cubicBezTo>
                <a:cubicBezTo>
                  <a:pt x="6432" y="17183"/>
                  <a:pt x="6747" y="17341"/>
                  <a:pt x="7095" y="17543"/>
                </a:cubicBezTo>
                <a:cubicBezTo>
                  <a:pt x="7443" y="17746"/>
                  <a:pt x="7748" y="17913"/>
                  <a:pt x="7773" y="17915"/>
                </a:cubicBezTo>
                <a:cubicBezTo>
                  <a:pt x="7798" y="17916"/>
                  <a:pt x="7940" y="17967"/>
                  <a:pt x="8089" y="18026"/>
                </a:cubicBezTo>
                <a:cubicBezTo>
                  <a:pt x="8238" y="18086"/>
                  <a:pt x="8645" y="18206"/>
                  <a:pt x="8993" y="18294"/>
                </a:cubicBezTo>
                <a:cubicBezTo>
                  <a:pt x="9797" y="18497"/>
                  <a:pt x="11309" y="18513"/>
                  <a:pt x="12110" y="18328"/>
                </a:cubicBezTo>
                <a:cubicBezTo>
                  <a:pt x="13707" y="17959"/>
                  <a:pt x="14599" y="17438"/>
                  <a:pt x="15806" y="16174"/>
                </a:cubicBezTo>
                <a:cubicBezTo>
                  <a:pt x="16223" y="15738"/>
                  <a:pt x="16555" y="15382"/>
                  <a:pt x="16544" y="15382"/>
                </a:cubicBezTo>
                <a:cubicBezTo>
                  <a:pt x="16517" y="15382"/>
                  <a:pt x="16666" y="15012"/>
                  <a:pt x="16933" y="14424"/>
                </a:cubicBezTo>
                <a:cubicBezTo>
                  <a:pt x="18460" y="11049"/>
                  <a:pt x="16961" y="7030"/>
                  <a:pt x="13601" y="5494"/>
                </a:cubicBezTo>
                <a:cubicBezTo>
                  <a:pt x="12563" y="5019"/>
                  <a:pt x="11853" y="4873"/>
                  <a:pt x="10589" y="4873"/>
                </a:cubicBezTo>
                <a:close/>
                <a:moveTo>
                  <a:pt x="1645" y="6215"/>
                </a:moveTo>
                <a:cubicBezTo>
                  <a:pt x="968" y="6214"/>
                  <a:pt x="465" y="6604"/>
                  <a:pt x="183" y="7352"/>
                </a:cubicBezTo>
                <a:cubicBezTo>
                  <a:pt x="-271" y="8552"/>
                  <a:pt x="160" y="10182"/>
                  <a:pt x="1030" y="10557"/>
                </a:cubicBezTo>
                <a:cubicBezTo>
                  <a:pt x="2209" y="11065"/>
                  <a:pt x="3276" y="10076"/>
                  <a:pt x="3269" y="8482"/>
                </a:cubicBezTo>
                <a:cubicBezTo>
                  <a:pt x="3266" y="7721"/>
                  <a:pt x="3146" y="7279"/>
                  <a:pt x="2826" y="6856"/>
                </a:cubicBezTo>
                <a:cubicBezTo>
                  <a:pt x="2509" y="6435"/>
                  <a:pt x="2104" y="6215"/>
                  <a:pt x="1645" y="6215"/>
                </a:cubicBezTo>
                <a:close/>
                <a:moveTo>
                  <a:pt x="19726" y="6379"/>
                </a:moveTo>
                <a:cubicBezTo>
                  <a:pt x="18568" y="6334"/>
                  <a:pt x="17806" y="7774"/>
                  <a:pt x="18166" y="9329"/>
                </a:cubicBezTo>
                <a:cubicBezTo>
                  <a:pt x="18316" y="9978"/>
                  <a:pt x="18550" y="10366"/>
                  <a:pt x="18964" y="10650"/>
                </a:cubicBezTo>
                <a:cubicBezTo>
                  <a:pt x="19101" y="10744"/>
                  <a:pt x="19203" y="10799"/>
                  <a:pt x="19319" y="10827"/>
                </a:cubicBezTo>
                <a:cubicBezTo>
                  <a:pt x="19320" y="10827"/>
                  <a:pt x="19320" y="10828"/>
                  <a:pt x="19320" y="10828"/>
                </a:cubicBezTo>
                <a:cubicBezTo>
                  <a:pt x="19424" y="10836"/>
                  <a:pt x="19551" y="10840"/>
                  <a:pt x="19717" y="10843"/>
                </a:cubicBezTo>
                <a:cubicBezTo>
                  <a:pt x="19733" y="10842"/>
                  <a:pt x="19744" y="10843"/>
                  <a:pt x="19762" y="10842"/>
                </a:cubicBezTo>
                <a:cubicBezTo>
                  <a:pt x="20739" y="10769"/>
                  <a:pt x="21329" y="9928"/>
                  <a:pt x="21325" y="8613"/>
                </a:cubicBezTo>
                <a:cubicBezTo>
                  <a:pt x="21322" y="7277"/>
                  <a:pt x="20706" y="6417"/>
                  <a:pt x="19726" y="6379"/>
                </a:cubicBezTo>
                <a:close/>
                <a:moveTo>
                  <a:pt x="16113" y="17216"/>
                </a:moveTo>
                <a:cubicBezTo>
                  <a:pt x="15583" y="17217"/>
                  <a:pt x="15324" y="17342"/>
                  <a:pt x="14987" y="17756"/>
                </a:cubicBezTo>
                <a:cubicBezTo>
                  <a:pt x="14795" y="17992"/>
                  <a:pt x="14720" y="18191"/>
                  <a:pt x="14696" y="18537"/>
                </a:cubicBezTo>
                <a:cubicBezTo>
                  <a:pt x="14678" y="18793"/>
                  <a:pt x="14612" y="19063"/>
                  <a:pt x="14551" y="19136"/>
                </a:cubicBezTo>
                <a:cubicBezTo>
                  <a:pt x="14377" y="19344"/>
                  <a:pt x="14522" y="20143"/>
                  <a:pt x="14792" y="20654"/>
                </a:cubicBezTo>
                <a:cubicBezTo>
                  <a:pt x="14802" y="20653"/>
                  <a:pt x="14811" y="20652"/>
                  <a:pt x="14821" y="20657"/>
                </a:cubicBezTo>
                <a:cubicBezTo>
                  <a:pt x="14871" y="20688"/>
                  <a:pt x="14911" y="20652"/>
                  <a:pt x="14911" y="20578"/>
                </a:cubicBezTo>
                <a:cubicBezTo>
                  <a:pt x="14911" y="20312"/>
                  <a:pt x="15089" y="20344"/>
                  <a:pt x="15213" y="20632"/>
                </a:cubicBezTo>
                <a:cubicBezTo>
                  <a:pt x="15282" y="20793"/>
                  <a:pt x="15425" y="21003"/>
                  <a:pt x="15531" y="21096"/>
                </a:cubicBezTo>
                <a:cubicBezTo>
                  <a:pt x="15661" y="21211"/>
                  <a:pt x="15726" y="21357"/>
                  <a:pt x="15719" y="21475"/>
                </a:cubicBezTo>
                <a:cubicBezTo>
                  <a:pt x="15759" y="21487"/>
                  <a:pt x="15794" y="21499"/>
                  <a:pt x="15815" y="21513"/>
                </a:cubicBezTo>
                <a:cubicBezTo>
                  <a:pt x="15894" y="21566"/>
                  <a:pt x="16121" y="21579"/>
                  <a:pt x="16358" y="21543"/>
                </a:cubicBezTo>
                <a:cubicBezTo>
                  <a:pt x="16436" y="21531"/>
                  <a:pt x="16538" y="21524"/>
                  <a:pt x="16631" y="21514"/>
                </a:cubicBezTo>
                <a:cubicBezTo>
                  <a:pt x="16660" y="21449"/>
                  <a:pt x="16728" y="21368"/>
                  <a:pt x="16849" y="21255"/>
                </a:cubicBezTo>
                <a:cubicBezTo>
                  <a:pt x="17017" y="21099"/>
                  <a:pt x="17143" y="20901"/>
                  <a:pt x="17129" y="20814"/>
                </a:cubicBezTo>
                <a:cubicBezTo>
                  <a:pt x="17093" y="20592"/>
                  <a:pt x="17231" y="20367"/>
                  <a:pt x="17442" y="20300"/>
                </a:cubicBezTo>
                <a:cubicBezTo>
                  <a:pt x="17541" y="20269"/>
                  <a:pt x="17622" y="20168"/>
                  <a:pt x="17622" y="20075"/>
                </a:cubicBezTo>
                <a:cubicBezTo>
                  <a:pt x="17622" y="19945"/>
                  <a:pt x="17676" y="19868"/>
                  <a:pt x="17735" y="19855"/>
                </a:cubicBezTo>
                <a:cubicBezTo>
                  <a:pt x="17749" y="19792"/>
                  <a:pt x="17756" y="19740"/>
                  <a:pt x="17765" y="19686"/>
                </a:cubicBezTo>
                <a:cubicBezTo>
                  <a:pt x="17762" y="19617"/>
                  <a:pt x="17756" y="19552"/>
                  <a:pt x="17755" y="19471"/>
                </a:cubicBezTo>
                <a:cubicBezTo>
                  <a:pt x="17751" y="19266"/>
                  <a:pt x="17744" y="19118"/>
                  <a:pt x="17736" y="18972"/>
                </a:cubicBezTo>
                <a:cubicBezTo>
                  <a:pt x="17719" y="18892"/>
                  <a:pt x="17702" y="18813"/>
                  <a:pt x="17676" y="18710"/>
                </a:cubicBezTo>
                <a:cubicBezTo>
                  <a:pt x="17405" y="17653"/>
                  <a:pt x="16945" y="17213"/>
                  <a:pt x="16113" y="17216"/>
                </a:cubicBezTo>
                <a:close/>
                <a:moveTo>
                  <a:pt x="4920" y="17259"/>
                </a:moveTo>
                <a:cubicBezTo>
                  <a:pt x="4490" y="17259"/>
                  <a:pt x="4334" y="17299"/>
                  <a:pt x="4093" y="17472"/>
                </a:cubicBezTo>
                <a:cubicBezTo>
                  <a:pt x="4076" y="17488"/>
                  <a:pt x="4060" y="17504"/>
                  <a:pt x="4040" y="17518"/>
                </a:cubicBezTo>
                <a:cubicBezTo>
                  <a:pt x="4014" y="17536"/>
                  <a:pt x="4000" y="17548"/>
                  <a:pt x="3976" y="17565"/>
                </a:cubicBezTo>
                <a:cubicBezTo>
                  <a:pt x="3362" y="18115"/>
                  <a:pt x="3111" y="19520"/>
                  <a:pt x="3473" y="20481"/>
                </a:cubicBezTo>
                <a:cubicBezTo>
                  <a:pt x="3667" y="20994"/>
                  <a:pt x="3824" y="21199"/>
                  <a:pt x="4204" y="21431"/>
                </a:cubicBezTo>
                <a:cubicBezTo>
                  <a:pt x="4359" y="21525"/>
                  <a:pt x="4643" y="21596"/>
                  <a:pt x="4868" y="21596"/>
                </a:cubicBezTo>
                <a:cubicBezTo>
                  <a:pt x="5700" y="21597"/>
                  <a:pt x="6201" y="21116"/>
                  <a:pt x="6477" y="20052"/>
                </a:cubicBezTo>
                <a:cubicBezTo>
                  <a:pt x="6532" y="19837"/>
                  <a:pt x="6561" y="19685"/>
                  <a:pt x="6570" y="19534"/>
                </a:cubicBezTo>
                <a:cubicBezTo>
                  <a:pt x="6567" y="19398"/>
                  <a:pt x="6560" y="19270"/>
                  <a:pt x="6550" y="19151"/>
                </a:cubicBezTo>
                <a:cubicBezTo>
                  <a:pt x="6540" y="19080"/>
                  <a:pt x="6530" y="19010"/>
                  <a:pt x="6514" y="18923"/>
                </a:cubicBezTo>
                <a:cubicBezTo>
                  <a:pt x="6293" y="17735"/>
                  <a:pt x="5838" y="17259"/>
                  <a:pt x="4920" y="17259"/>
                </a:cubicBezTo>
                <a:close/>
              </a:path>
            </a:pathLst>
          </a:custGeom>
          <a:ln w="12700">
            <a:miter lim="400000"/>
          </a:ln>
        </p:spPr>
      </p:pic>
      <p:sp>
        <p:nvSpPr>
          <p:cNvPr id="1287" name="哲学家用餐问题"/>
          <p:cNvSpPr/>
          <p:nvPr/>
        </p:nvSpPr>
        <p:spPr>
          <a:xfrm>
            <a:off x="16121448" y="114603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哲学家用餐问题</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4230" y="797490"/>
            <a:ext cx="3543300" cy="1016000"/>
          </a:xfrm>
          <a:prstGeom prst="rect">
            <a:avLst/>
          </a:prstGeom>
        </p:spPr>
      </p:pic>
      <p:sp>
        <p:nvSpPr>
          <p:cNvPr id="9" name="死锁的定义"/>
          <p:cNvSpPr/>
          <p:nvPr/>
        </p:nvSpPr>
        <p:spPr>
          <a:xfrm>
            <a:off x="739317" y="1052820"/>
            <a:ext cx="3416301" cy="10287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0"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7528058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3.5.1.0 多处理器系统（MultiProcessor Systems，MPS）的类型"/>
          <p:cNvSpPr/>
          <p:nvPr/>
        </p:nvSpPr>
        <p:spPr>
          <a:xfrm>
            <a:off x="33917" y="161029"/>
            <a:ext cx="741228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3.5.1.0 多处理器系统（MultiProcessor Systems，MPS）的类型</a:t>
            </a:r>
          </a:p>
        </p:txBody>
      </p:sp>
      <p:sp>
        <p:nvSpPr>
          <p:cNvPr id="2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9"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pic>
        <p:nvPicPr>
          <p:cNvPr id="271" name="屏幕快照 2018-02-28 下午3.08.36.png" descr="屏幕快照 2018-02-28 下午3.08.36.png"/>
          <p:cNvPicPr>
            <a:picLocks noChangeAspect="1"/>
          </p:cNvPicPr>
          <p:nvPr/>
        </p:nvPicPr>
        <p:blipFill>
          <a:blip r:embed="rId3">
            <a:extLst/>
          </a:blip>
          <a:srcRect l="3627" t="11363" r="9722"/>
          <a:stretch>
            <a:fillRect/>
          </a:stretch>
        </p:blipFill>
        <p:spPr>
          <a:xfrm>
            <a:off x="1650578" y="4161353"/>
            <a:ext cx="5519342" cy="6508709"/>
          </a:xfrm>
          <a:custGeom>
            <a:avLst/>
            <a:gdLst/>
            <a:ahLst/>
            <a:cxnLst>
              <a:cxn ang="0">
                <a:pos x="wd2" y="hd2"/>
              </a:cxn>
              <a:cxn ang="5400000">
                <a:pos x="wd2" y="hd2"/>
              </a:cxn>
              <a:cxn ang="10800000">
                <a:pos x="wd2" y="hd2"/>
              </a:cxn>
              <a:cxn ang="16200000">
                <a:pos x="wd2" y="hd2"/>
              </a:cxn>
            </a:cxnLst>
            <a:rect l="0" t="0" r="r" b="b"/>
            <a:pathLst>
              <a:path w="21599" h="21600" extrusionOk="0">
                <a:moveTo>
                  <a:pt x="5099" y="0"/>
                </a:moveTo>
                <a:lnTo>
                  <a:pt x="5099" y="263"/>
                </a:lnTo>
                <a:cubicBezTo>
                  <a:pt x="5099" y="580"/>
                  <a:pt x="4790" y="826"/>
                  <a:pt x="4507" y="734"/>
                </a:cubicBezTo>
                <a:cubicBezTo>
                  <a:pt x="4395" y="697"/>
                  <a:pt x="4335" y="713"/>
                  <a:pt x="4375" y="768"/>
                </a:cubicBezTo>
                <a:cubicBezTo>
                  <a:pt x="4415" y="823"/>
                  <a:pt x="4391" y="996"/>
                  <a:pt x="4321" y="1154"/>
                </a:cubicBezTo>
                <a:cubicBezTo>
                  <a:pt x="4231" y="1355"/>
                  <a:pt x="4096" y="1440"/>
                  <a:pt x="3870" y="1440"/>
                </a:cubicBezTo>
                <a:cubicBezTo>
                  <a:pt x="3603" y="1440"/>
                  <a:pt x="3543" y="1501"/>
                  <a:pt x="3509" y="1800"/>
                </a:cubicBezTo>
                <a:cubicBezTo>
                  <a:pt x="3473" y="2117"/>
                  <a:pt x="3417" y="2164"/>
                  <a:pt x="3044" y="2194"/>
                </a:cubicBezTo>
                <a:cubicBezTo>
                  <a:pt x="2696" y="2223"/>
                  <a:pt x="2620" y="2277"/>
                  <a:pt x="2620" y="2493"/>
                </a:cubicBezTo>
                <a:cubicBezTo>
                  <a:pt x="2620" y="2768"/>
                  <a:pt x="2468" y="2898"/>
                  <a:pt x="2112" y="2930"/>
                </a:cubicBezTo>
                <a:cubicBezTo>
                  <a:pt x="1996" y="2941"/>
                  <a:pt x="1736" y="2990"/>
                  <a:pt x="1533" y="3040"/>
                </a:cubicBezTo>
                <a:cubicBezTo>
                  <a:pt x="1314" y="3093"/>
                  <a:pt x="1043" y="3082"/>
                  <a:pt x="862" y="3012"/>
                </a:cubicBezTo>
                <a:cubicBezTo>
                  <a:pt x="695" y="2948"/>
                  <a:pt x="434" y="2923"/>
                  <a:pt x="281" y="2957"/>
                </a:cubicBezTo>
                <a:cubicBezTo>
                  <a:pt x="11" y="3017"/>
                  <a:pt x="4" y="3065"/>
                  <a:pt x="39" y="4749"/>
                </a:cubicBezTo>
                <a:lnTo>
                  <a:pt x="75" y="6480"/>
                </a:lnTo>
                <a:lnTo>
                  <a:pt x="466" y="6444"/>
                </a:lnTo>
                <a:cubicBezTo>
                  <a:pt x="1875" y="6315"/>
                  <a:pt x="3084" y="6309"/>
                  <a:pt x="3352" y="6431"/>
                </a:cubicBezTo>
                <a:cubicBezTo>
                  <a:pt x="3514" y="6505"/>
                  <a:pt x="3767" y="6538"/>
                  <a:pt x="3915" y="6505"/>
                </a:cubicBezTo>
                <a:cubicBezTo>
                  <a:pt x="4243" y="6432"/>
                  <a:pt x="4385" y="6600"/>
                  <a:pt x="4335" y="7006"/>
                </a:cubicBezTo>
                <a:cubicBezTo>
                  <a:pt x="4294" y="7338"/>
                  <a:pt x="4344" y="7365"/>
                  <a:pt x="4703" y="7202"/>
                </a:cubicBezTo>
                <a:cubicBezTo>
                  <a:pt x="4877" y="7123"/>
                  <a:pt x="4986" y="7139"/>
                  <a:pt x="5104" y="7260"/>
                </a:cubicBezTo>
                <a:cubicBezTo>
                  <a:pt x="5264" y="7424"/>
                  <a:pt x="5288" y="7576"/>
                  <a:pt x="5378" y="8972"/>
                </a:cubicBezTo>
                <a:lnTo>
                  <a:pt x="5425" y="9692"/>
                </a:lnTo>
                <a:lnTo>
                  <a:pt x="4922" y="9728"/>
                </a:lnTo>
                <a:cubicBezTo>
                  <a:pt x="4135" y="9783"/>
                  <a:pt x="4107" y="9751"/>
                  <a:pt x="4183" y="8902"/>
                </a:cubicBezTo>
                <a:lnTo>
                  <a:pt x="4251" y="8140"/>
                </a:lnTo>
                <a:lnTo>
                  <a:pt x="2126" y="8136"/>
                </a:lnTo>
                <a:lnTo>
                  <a:pt x="0" y="8132"/>
                </a:lnTo>
                <a:lnTo>
                  <a:pt x="17" y="9521"/>
                </a:lnTo>
                <a:lnTo>
                  <a:pt x="34" y="10911"/>
                </a:lnTo>
                <a:lnTo>
                  <a:pt x="2084" y="10911"/>
                </a:lnTo>
                <a:lnTo>
                  <a:pt x="4134" y="10911"/>
                </a:lnTo>
                <a:lnTo>
                  <a:pt x="4164" y="10591"/>
                </a:lnTo>
                <a:cubicBezTo>
                  <a:pt x="4204" y="10151"/>
                  <a:pt x="4276" y="10080"/>
                  <a:pt x="4689" y="10080"/>
                </a:cubicBezTo>
                <a:cubicBezTo>
                  <a:pt x="5318" y="10080"/>
                  <a:pt x="5360" y="10208"/>
                  <a:pt x="5360" y="12138"/>
                </a:cubicBezTo>
                <a:cubicBezTo>
                  <a:pt x="5360" y="14099"/>
                  <a:pt x="5313" y="14226"/>
                  <a:pt x="4617" y="14159"/>
                </a:cubicBezTo>
                <a:cubicBezTo>
                  <a:pt x="4293" y="14127"/>
                  <a:pt x="4251" y="14078"/>
                  <a:pt x="4251" y="13736"/>
                </a:cubicBezTo>
                <a:cubicBezTo>
                  <a:pt x="4251" y="13317"/>
                  <a:pt x="3992" y="13080"/>
                  <a:pt x="3755" y="13281"/>
                </a:cubicBezTo>
                <a:cubicBezTo>
                  <a:pt x="3580" y="13430"/>
                  <a:pt x="1076" y="13447"/>
                  <a:pt x="627" y="13302"/>
                </a:cubicBezTo>
                <a:cubicBezTo>
                  <a:pt x="91" y="13129"/>
                  <a:pt x="33" y="13264"/>
                  <a:pt x="54" y="14677"/>
                </a:cubicBezTo>
                <a:lnTo>
                  <a:pt x="75" y="16006"/>
                </a:lnTo>
                <a:lnTo>
                  <a:pt x="713" y="16041"/>
                </a:lnTo>
                <a:cubicBezTo>
                  <a:pt x="1064" y="16060"/>
                  <a:pt x="1413" y="16022"/>
                  <a:pt x="1489" y="15958"/>
                </a:cubicBezTo>
                <a:cubicBezTo>
                  <a:pt x="1665" y="15809"/>
                  <a:pt x="3491" y="15803"/>
                  <a:pt x="3599" y="15951"/>
                </a:cubicBezTo>
                <a:cubicBezTo>
                  <a:pt x="3643" y="16012"/>
                  <a:pt x="3793" y="16062"/>
                  <a:pt x="3933" y="16062"/>
                </a:cubicBezTo>
                <a:cubicBezTo>
                  <a:pt x="4128" y="16062"/>
                  <a:pt x="4186" y="15985"/>
                  <a:pt x="4186" y="15723"/>
                </a:cubicBezTo>
                <a:cubicBezTo>
                  <a:pt x="4186" y="15537"/>
                  <a:pt x="4133" y="15411"/>
                  <a:pt x="4069" y="15444"/>
                </a:cubicBezTo>
                <a:cubicBezTo>
                  <a:pt x="3885" y="15541"/>
                  <a:pt x="3639" y="15211"/>
                  <a:pt x="3686" y="14932"/>
                </a:cubicBezTo>
                <a:cubicBezTo>
                  <a:pt x="3726" y="14689"/>
                  <a:pt x="3782" y="14677"/>
                  <a:pt x="4773" y="14677"/>
                </a:cubicBezTo>
                <a:lnTo>
                  <a:pt x="5816" y="14677"/>
                </a:lnTo>
                <a:lnTo>
                  <a:pt x="5816" y="15424"/>
                </a:lnTo>
                <a:cubicBezTo>
                  <a:pt x="5816" y="16342"/>
                  <a:pt x="5581" y="16424"/>
                  <a:pt x="5490" y="15538"/>
                </a:cubicBezTo>
                <a:lnTo>
                  <a:pt x="5425" y="14899"/>
                </a:lnTo>
                <a:lnTo>
                  <a:pt x="5332" y="15818"/>
                </a:lnTo>
                <a:cubicBezTo>
                  <a:pt x="5223" y="16881"/>
                  <a:pt x="5189" y="16948"/>
                  <a:pt x="4777" y="16948"/>
                </a:cubicBezTo>
                <a:cubicBezTo>
                  <a:pt x="4556" y="16948"/>
                  <a:pt x="4436" y="17038"/>
                  <a:pt x="4338" y="17276"/>
                </a:cubicBezTo>
                <a:cubicBezTo>
                  <a:pt x="4250" y="17489"/>
                  <a:pt x="4083" y="17630"/>
                  <a:pt x="3861" y="17678"/>
                </a:cubicBezTo>
                <a:cubicBezTo>
                  <a:pt x="3585" y="17736"/>
                  <a:pt x="3526" y="17807"/>
                  <a:pt x="3558" y="18041"/>
                </a:cubicBezTo>
                <a:lnTo>
                  <a:pt x="3599" y="18332"/>
                </a:lnTo>
                <a:lnTo>
                  <a:pt x="1814" y="18363"/>
                </a:lnTo>
                <a:lnTo>
                  <a:pt x="30" y="18394"/>
                </a:lnTo>
                <a:lnTo>
                  <a:pt x="19" y="19806"/>
                </a:lnTo>
                <a:lnTo>
                  <a:pt x="6" y="21219"/>
                </a:lnTo>
                <a:lnTo>
                  <a:pt x="823" y="21209"/>
                </a:lnTo>
                <a:cubicBezTo>
                  <a:pt x="1273" y="21203"/>
                  <a:pt x="1736" y="21161"/>
                  <a:pt x="1853" y="21115"/>
                </a:cubicBezTo>
                <a:cubicBezTo>
                  <a:pt x="1970" y="21070"/>
                  <a:pt x="2351" y="21048"/>
                  <a:pt x="2701" y="21067"/>
                </a:cubicBezTo>
                <a:cubicBezTo>
                  <a:pt x="3214" y="21094"/>
                  <a:pt x="3363" y="21150"/>
                  <a:pt x="3467" y="21351"/>
                </a:cubicBezTo>
                <a:cubicBezTo>
                  <a:pt x="3545" y="21503"/>
                  <a:pt x="3710" y="21600"/>
                  <a:pt x="3887" y="21600"/>
                </a:cubicBezTo>
                <a:cubicBezTo>
                  <a:pt x="4175" y="21600"/>
                  <a:pt x="4180" y="21574"/>
                  <a:pt x="4215" y="19966"/>
                </a:cubicBezTo>
                <a:lnTo>
                  <a:pt x="4251" y="18332"/>
                </a:lnTo>
                <a:lnTo>
                  <a:pt x="4675" y="18298"/>
                </a:lnTo>
                <a:cubicBezTo>
                  <a:pt x="5023" y="18270"/>
                  <a:pt x="5099" y="18215"/>
                  <a:pt x="5099" y="17999"/>
                </a:cubicBezTo>
                <a:cubicBezTo>
                  <a:pt x="5099" y="17748"/>
                  <a:pt x="5271" y="17579"/>
                  <a:pt x="5556" y="17549"/>
                </a:cubicBezTo>
                <a:cubicBezTo>
                  <a:pt x="5627" y="17541"/>
                  <a:pt x="5756" y="17528"/>
                  <a:pt x="5841" y="17518"/>
                </a:cubicBezTo>
                <a:cubicBezTo>
                  <a:pt x="5927" y="17509"/>
                  <a:pt x="6015" y="17340"/>
                  <a:pt x="6037" y="17142"/>
                </a:cubicBezTo>
                <a:cubicBezTo>
                  <a:pt x="6078" y="16785"/>
                  <a:pt x="6086" y="16781"/>
                  <a:pt x="6840" y="16748"/>
                </a:cubicBezTo>
                <a:cubicBezTo>
                  <a:pt x="7312" y="16727"/>
                  <a:pt x="7675" y="16768"/>
                  <a:pt x="7797" y="16853"/>
                </a:cubicBezTo>
                <a:cubicBezTo>
                  <a:pt x="7961" y="16969"/>
                  <a:pt x="7986" y="16956"/>
                  <a:pt x="7949" y="16776"/>
                </a:cubicBezTo>
                <a:cubicBezTo>
                  <a:pt x="7906" y="16567"/>
                  <a:pt x="8003" y="16560"/>
                  <a:pt x="10841" y="16560"/>
                </a:cubicBezTo>
                <a:lnTo>
                  <a:pt x="13778" y="16560"/>
                </a:lnTo>
                <a:lnTo>
                  <a:pt x="13817" y="17380"/>
                </a:lnTo>
                <a:cubicBezTo>
                  <a:pt x="13838" y="17831"/>
                  <a:pt x="13808" y="18241"/>
                  <a:pt x="13750" y="18290"/>
                </a:cubicBezTo>
                <a:cubicBezTo>
                  <a:pt x="13691" y="18340"/>
                  <a:pt x="13308" y="18389"/>
                  <a:pt x="12899" y="18401"/>
                </a:cubicBezTo>
                <a:cubicBezTo>
                  <a:pt x="12162" y="18421"/>
                  <a:pt x="12153" y="18424"/>
                  <a:pt x="12194" y="18737"/>
                </a:cubicBezTo>
                <a:cubicBezTo>
                  <a:pt x="12216" y="18910"/>
                  <a:pt x="12273" y="19086"/>
                  <a:pt x="12321" y="19127"/>
                </a:cubicBezTo>
                <a:cubicBezTo>
                  <a:pt x="12443" y="19230"/>
                  <a:pt x="12429" y="20468"/>
                  <a:pt x="12305" y="20533"/>
                </a:cubicBezTo>
                <a:cubicBezTo>
                  <a:pt x="12249" y="20563"/>
                  <a:pt x="12190" y="20727"/>
                  <a:pt x="12175" y="20899"/>
                </a:cubicBezTo>
                <a:cubicBezTo>
                  <a:pt x="12150" y="21181"/>
                  <a:pt x="12188" y="21211"/>
                  <a:pt x="12540" y="21202"/>
                </a:cubicBezTo>
                <a:cubicBezTo>
                  <a:pt x="12756" y="21197"/>
                  <a:pt x="12969" y="21160"/>
                  <a:pt x="13017" y="21119"/>
                </a:cubicBezTo>
                <a:cubicBezTo>
                  <a:pt x="13155" y="21002"/>
                  <a:pt x="14603" y="21035"/>
                  <a:pt x="14693" y="21157"/>
                </a:cubicBezTo>
                <a:cubicBezTo>
                  <a:pt x="14737" y="21219"/>
                  <a:pt x="14946" y="21259"/>
                  <a:pt x="15157" y="21246"/>
                </a:cubicBezTo>
                <a:cubicBezTo>
                  <a:pt x="15457" y="21226"/>
                  <a:pt x="15539" y="21167"/>
                  <a:pt x="15539" y="20973"/>
                </a:cubicBezTo>
                <a:cubicBezTo>
                  <a:pt x="15539" y="20837"/>
                  <a:pt x="15478" y="20695"/>
                  <a:pt x="15402" y="20656"/>
                </a:cubicBezTo>
                <a:cubicBezTo>
                  <a:pt x="15308" y="20606"/>
                  <a:pt x="15310" y="20538"/>
                  <a:pt x="15409" y="20437"/>
                </a:cubicBezTo>
                <a:cubicBezTo>
                  <a:pt x="15487" y="20356"/>
                  <a:pt x="15502" y="20264"/>
                  <a:pt x="15440" y="20232"/>
                </a:cubicBezTo>
                <a:cubicBezTo>
                  <a:pt x="15305" y="20161"/>
                  <a:pt x="15325" y="19189"/>
                  <a:pt x="15468" y="18913"/>
                </a:cubicBezTo>
                <a:cubicBezTo>
                  <a:pt x="15656" y="18549"/>
                  <a:pt x="15457" y="18401"/>
                  <a:pt x="14731" y="18365"/>
                </a:cubicBezTo>
                <a:lnTo>
                  <a:pt x="14039" y="18332"/>
                </a:lnTo>
                <a:lnTo>
                  <a:pt x="14000" y="17624"/>
                </a:lnTo>
                <a:cubicBezTo>
                  <a:pt x="13954" y="16804"/>
                  <a:pt x="14030" y="16540"/>
                  <a:pt x="14269" y="16695"/>
                </a:cubicBezTo>
                <a:cubicBezTo>
                  <a:pt x="14358" y="16753"/>
                  <a:pt x="14789" y="16786"/>
                  <a:pt x="15228" y="16768"/>
                </a:cubicBezTo>
                <a:cubicBezTo>
                  <a:pt x="16141" y="16730"/>
                  <a:pt x="16468" y="16870"/>
                  <a:pt x="16499" y="17309"/>
                </a:cubicBezTo>
                <a:cubicBezTo>
                  <a:pt x="16516" y="17556"/>
                  <a:pt x="16566" y="17592"/>
                  <a:pt x="16814" y="17539"/>
                </a:cubicBezTo>
                <a:cubicBezTo>
                  <a:pt x="17218" y="17453"/>
                  <a:pt x="17475" y="17662"/>
                  <a:pt x="17397" y="18011"/>
                </a:cubicBezTo>
                <a:cubicBezTo>
                  <a:pt x="17341" y="18260"/>
                  <a:pt x="17373" y="18292"/>
                  <a:pt x="17644" y="18263"/>
                </a:cubicBezTo>
                <a:cubicBezTo>
                  <a:pt x="18247" y="18196"/>
                  <a:pt x="18294" y="18310"/>
                  <a:pt x="18273" y="19788"/>
                </a:cubicBezTo>
                <a:cubicBezTo>
                  <a:pt x="18262" y="20548"/>
                  <a:pt x="18288" y="21200"/>
                  <a:pt x="18332" y="21236"/>
                </a:cubicBezTo>
                <a:cubicBezTo>
                  <a:pt x="18375" y="21273"/>
                  <a:pt x="18634" y="21240"/>
                  <a:pt x="18909" y="21163"/>
                </a:cubicBezTo>
                <a:cubicBezTo>
                  <a:pt x="19366" y="21035"/>
                  <a:pt x="20227" y="21043"/>
                  <a:pt x="21185" y="21184"/>
                </a:cubicBezTo>
                <a:cubicBezTo>
                  <a:pt x="21396" y="21215"/>
                  <a:pt x="21547" y="21186"/>
                  <a:pt x="21553" y="21114"/>
                </a:cubicBezTo>
                <a:cubicBezTo>
                  <a:pt x="21561" y="21006"/>
                  <a:pt x="21556" y="18897"/>
                  <a:pt x="21547" y="18526"/>
                </a:cubicBezTo>
                <a:cubicBezTo>
                  <a:pt x="21544" y="18425"/>
                  <a:pt x="21198" y="18388"/>
                  <a:pt x="20261" y="18388"/>
                </a:cubicBezTo>
                <a:cubicBezTo>
                  <a:pt x="18963" y="18388"/>
                  <a:pt x="18739" y="18344"/>
                  <a:pt x="18899" y="18124"/>
                </a:cubicBezTo>
                <a:cubicBezTo>
                  <a:pt x="19071" y="17888"/>
                  <a:pt x="19021" y="17642"/>
                  <a:pt x="18812" y="17688"/>
                </a:cubicBezTo>
                <a:cubicBezTo>
                  <a:pt x="18519" y="17753"/>
                  <a:pt x="18141" y="17485"/>
                  <a:pt x="18116" y="17194"/>
                </a:cubicBezTo>
                <a:cubicBezTo>
                  <a:pt x="18099" y="17004"/>
                  <a:pt x="18013" y="16948"/>
                  <a:pt x="17738" y="16948"/>
                </a:cubicBezTo>
                <a:cubicBezTo>
                  <a:pt x="17335" y="16948"/>
                  <a:pt x="17247" y="16867"/>
                  <a:pt x="17207" y="16459"/>
                </a:cubicBezTo>
                <a:cubicBezTo>
                  <a:pt x="17175" y="16132"/>
                  <a:pt x="17024" y="16101"/>
                  <a:pt x="16622" y="16340"/>
                </a:cubicBezTo>
                <a:cubicBezTo>
                  <a:pt x="16467" y="16432"/>
                  <a:pt x="16313" y="16469"/>
                  <a:pt x="16280" y="16423"/>
                </a:cubicBezTo>
                <a:cubicBezTo>
                  <a:pt x="16146" y="16237"/>
                  <a:pt x="16192" y="10314"/>
                  <a:pt x="16328" y="10243"/>
                </a:cubicBezTo>
                <a:cubicBezTo>
                  <a:pt x="16412" y="10199"/>
                  <a:pt x="16421" y="10121"/>
                  <a:pt x="16348" y="10043"/>
                </a:cubicBezTo>
                <a:cubicBezTo>
                  <a:pt x="16283" y="9972"/>
                  <a:pt x="16237" y="9466"/>
                  <a:pt x="16244" y="8918"/>
                </a:cubicBezTo>
                <a:lnTo>
                  <a:pt x="16258" y="7922"/>
                </a:lnTo>
                <a:lnTo>
                  <a:pt x="16747" y="7956"/>
                </a:lnTo>
                <a:cubicBezTo>
                  <a:pt x="17195" y="7989"/>
                  <a:pt x="17237" y="7968"/>
                  <a:pt x="17237" y="7710"/>
                </a:cubicBezTo>
                <a:cubicBezTo>
                  <a:pt x="17237" y="7399"/>
                  <a:pt x="17539" y="7200"/>
                  <a:pt x="18010" y="7200"/>
                </a:cubicBezTo>
                <a:cubicBezTo>
                  <a:pt x="18077" y="7200"/>
                  <a:pt x="18150" y="7067"/>
                  <a:pt x="18173" y="6904"/>
                </a:cubicBezTo>
                <a:cubicBezTo>
                  <a:pt x="18204" y="6681"/>
                  <a:pt x="18326" y="6575"/>
                  <a:pt x="18672" y="6469"/>
                </a:cubicBezTo>
                <a:cubicBezTo>
                  <a:pt x="19166" y="6319"/>
                  <a:pt x="20659" y="6265"/>
                  <a:pt x="20809" y="6392"/>
                </a:cubicBezTo>
                <a:cubicBezTo>
                  <a:pt x="20983" y="6540"/>
                  <a:pt x="21543" y="6547"/>
                  <a:pt x="21554" y="6401"/>
                </a:cubicBezTo>
                <a:cubicBezTo>
                  <a:pt x="21597" y="5839"/>
                  <a:pt x="21562" y="5119"/>
                  <a:pt x="21483" y="4960"/>
                </a:cubicBezTo>
                <a:cubicBezTo>
                  <a:pt x="21396" y="4784"/>
                  <a:pt x="21435" y="4075"/>
                  <a:pt x="21578" y="3264"/>
                </a:cubicBezTo>
                <a:cubicBezTo>
                  <a:pt x="21591" y="3188"/>
                  <a:pt x="21599" y="3129"/>
                  <a:pt x="21599" y="3083"/>
                </a:cubicBezTo>
                <a:cubicBezTo>
                  <a:pt x="21600" y="2947"/>
                  <a:pt x="21528" y="2932"/>
                  <a:pt x="21297" y="2942"/>
                </a:cubicBezTo>
                <a:cubicBezTo>
                  <a:pt x="21109" y="2951"/>
                  <a:pt x="20862" y="2992"/>
                  <a:pt x="20747" y="3035"/>
                </a:cubicBezTo>
                <a:cubicBezTo>
                  <a:pt x="20632" y="3077"/>
                  <a:pt x="20049" y="3060"/>
                  <a:pt x="19451" y="2996"/>
                </a:cubicBezTo>
                <a:cubicBezTo>
                  <a:pt x="18854" y="2933"/>
                  <a:pt x="18342" y="2902"/>
                  <a:pt x="18313" y="2927"/>
                </a:cubicBezTo>
                <a:cubicBezTo>
                  <a:pt x="18284" y="2951"/>
                  <a:pt x="18251" y="3636"/>
                  <a:pt x="18238" y="4449"/>
                </a:cubicBezTo>
                <a:lnTo>
                  <a:pt x="18215" y="5926"/>
                </a:lnTo>
                <a:lnTo>
                  <a:pt x="17821" y="5893"/>
                </a:lnTo>
                <a:cubicBezTo>
                  <a:pt x="17476" y="5863"/>
                  <a:pt x="17421" y="5897"/>
                  <a:pt x="17397" y="6152"/>
                </a:cubicBezTo>
                <a:cubicBezTo>
                  <a:pt x="17356" y="6569"/>
                  <a:pt x="17269" y="6646"/>
                  <a:pt x="16848" y="6646"/>
                </a:cubicBezTo>
                <a:cubicBezTo>
                  <a:pt x="16528" y="6646"/>
                  <a:pt x="16482" y="6684"/>
                  <a:pt x="16513" y="6925"/>
                </a:cubicBezTo>
                <a:cubicBezTo>
                  <a:pt x="16554" y="7244"/>
                  <a:pt x="16383" y="7373"/>
                  <a:pt x="15977" y="7328"/>
                </a:cubicBezTo>
                <a:cubicBezTo>
                  <a:pt x="15822" y="7311"/>
                  <a:pt x="15658" y="7351"/>
                  <a:pt x="15611" y="7415"/>
                </a:cubicBezTo>
                <a:cubicBezTo>
                  <a:pt x="15564" y="7480"/>
                  <a:pt x="15353" y="7532"/>
                  <a:pt x="15145" y="7532"/>
                </a:cubicBezTo>
                <a:cubicBezTo>
                  <a:pt x="14740" y="7532"/>
                  <a:pt x="14495" y="7283"/>
                  <a:pt x="14495" y="6871"/>
                </a:cubicBezTo>
                <a:cubicBezTo>
                  <a:pt x="14495" y="6634"/>
                  <a:pt x="14549" y="6604"/>
                  <a:pt x="15187" y="6485"/>
                </a:cubicBezTo>
                <a:lnTo>
                  <a:pt x="15552" y="6418"/>
                </a:lnTo>
                <a:lnTo>
                  <a:pt x="15474" y="5396"/>
                </a:lnTo>
                <a:cubicBezTo>
                  <a:pt x="15364" y="3946"/>
                  <a:pt x="15363" y="3643"/>
                  <a:pt x="15460" y="3268"/>
                </a:cubicBezTo>
                <a:lnTo>
                  <a:pt x="15545" y="2936"/>
                </a:lnTo>
                <a:lnTo>
                  <a:pt x="13879" y="2942"/>
                </a:lnTo>
                <a:cubicBezTo>
                  <a:pt x="12241" y="2949"/>
                  <a:pt x="12212" y="2953"/>
                  <a:pt x="12169" y="3204"/>
                </a:cubicBezTo>
                <a:cubicBezTo>
                  <a:pt x="12145" y="3345"/>
                  <a:pt x="12189" y="3514"/>
                  <a:pt x="12267" y="3580"/>
                </a:cubicBezTo>
                <a:cubicBezTo>
                  <a:pt x="12436" y="3723"/>
                  <a:pt x="12458" y="4945"/>
                  <a:pt x="12293" y="5031"/>
                </a:cubicBezTo>
                <a:cubicBezTo>
                  <a:pt x="12230" y="5064"/>
                  <a:pt x="12186" y="5404"/>
                  <a:pt x="12195" y="5786"/>
                </a:cubicBezTo>
                <a:cubicBezTo>
                  <a:pt x="12211" y="6426"/>
                  <a:pt x="12235" y="6481"/>
                  <a:pt x="12509" y="6493"/>
                </a:cubicBezTo>
                <a:cubicBezTo>
                  <a:pt x="12672" y="6500"/>
                  <a:pt x="12837" y="6463"/>
                  <a:pt x="12875" y="6410"/>
                </a:cubicBezTo>
                <a:cubicBezTo>
                  <a:pt x="12914" y="6358"/>
                  <a:pt x="13103" y="6308"/>
                  <a:pt x="13296" y="6301"/>
                </a:cubicBezTo>
                <a:lnTo>
                  <a:pt x="13647" y="6288"/>
                </a:lnTo>
                <a:lnTo>
                  <a:pt x="13264" y="6218"/>
                </a:lnTo>
                <a:cubicBezTo>
                  <a:pt x="12727" y="6120"/>
                  <a:pt x="12830" y="5926"/>
                  <a:pt x="13419" y="5926"/>
                </a:cubicBezTo>
                <a:lnTo>
                  <a:pt x="13908" y="5926"/>
                </a:lnTo>
                <a:lnTo>
                  <a:pt x="13908" y="6812"/>
                </a:lnTo>
                <a:lnTo>
                  <a:pt x="13908" y="7698"/>
                </a:lnTo>
                <a:lnTo>
                  <a:pt x="11116" y="7698"/>
                </a:lnTo>
                <a:lnTo>
                  <a:pt x="8322" y="7698"/>
                </a:lnTo>
                <a:lnTo>
                  <a:pt x="8267" y="7206"/>
                </a:lnTo>
                <a:cubicBezTo>
                  <a:pt x="8222" y="6791"/>
                  <a:pt x="8261" y="6683"/>
                  <a:pt x="8516" y="6517"/>
                </a:cubicBezTo>
                <a:cubicBezTo>
                  <a:pt x="8682" y="6408"/>
                  <a:pt x="8965" y="6310"/>
                  <a:pt x="9145" y="6300"/>
                </a:cubicBezTo>
                <a:cubicBezTo>
                  <a:pt x="9324" y="6289"/>
                  <a:pt x="9207" y="6250"/>
                  <a:pt x="8884" y="6214"/>
                </a:cubicBezTo>
                <a:cubicBezTo>
                  <a:pt x="8112" y="6127"/>
                  <a:pt x="8132" y="5935"/>
                  <a:pt x="8917" y="5893"/>
                </a:cubicBezTo>
                <a:lnTo>
                  <a:pt x="9536" y="5858"/>
                </a:lnTo>
                <a:lnTo>
                  <a:pt x="9535" y="4840"/>
                </a:lnTo>
                <a:cubicBezTo>
                  <a:pt x="9533" y="3379"/>
                  <a:pt x="9440" y="3002"/>
                  <a:pt x="9061" y="2921"/>
                </a:cubicBezTo>
                <a:cubicBezTo>
                  <a:pt x="8890" y="2885"/>
                  <a:pt x="8665" y="2915"/>
                  <a:pt x="8561" y="2988"/>
                </a:cubicBezTo>
                <a:cubicBezTo>
                  <a:pt x="8369" y="3123"/>
                  <a:pt x="7069" y="3094"/>
                  <a:pt x="6404" y="2940"/>
                </a:cubicBezTo>
                <a:lnTo>
                  <a:pt x="6077" y="2865"/>
                </a:lnTo>
                <a:lnTo>
                  <a:pt x="6099" y="4558"/>
                </a:lnTo>
                <a:cubicBezTo>
                  <a:pt x="6111" y="5490"/>
                  <a:pt x="6065" y="6340"/>
                  <a:pt x="5997" y="6448"/>
                </a:cubicBezTo>
                <a:cubicBezTo>
                  <a:pt x="5867" y="6654"/>
                  <a:pt x="5300" y="6721"/>
                  <a:pt x="5172" y="6546"/>
                </a:cubicBezTo>
                <a:cubicBezTo>
                  <a:pt x="5132" y="6490"/>
                  <a:pt x="5085" y="6314"/>
                  <a:pt x="5069" y="6155"/>
                </a:cubicBezTo>
                <a:cubicBezTo>
                  <a:pt x="5054" y="5996"/>
                  <a:pt x="4982" y="5886"/>
                  <a:pt x="4908" y="5910"/>
                </a:cubicBezTo>
                <a:cubicBezTo>
                  <a:pt x="4834" y="5934"/>
                  <a:pt x="4645" y="5913"/>
                  <a:pt x="4490" y="5864"/>
                </a:cubicBezTo>
                <a:cubicBezTo>
                  <a:pt x="4217" y="5777"/>
                  <a:pt x="4208" y="5719"/>
                  <a:pt x="4211" y="3993"/>
                </a:cubicBezTo>
                <a:cubicBezTo>
                  <a:pt x="4214" y="2109"/>
                  <a:pt x="4268" y="1946"/>
                  <a:pt x="4847" y="2074"/>
                </a:cubicBezTo>
                <a:cubicBezTo>
                  <a:pt x="5032" y="2115"/>
                  <a:pt x="5089" y="2049"/>
                  <a:pt x="5122" y="1756"/>
                </a:cubicBezTo>
                <a:lnTo>
                  <a:pt x="5164" y="1384"/>
                </a:lnTo>
                <a:lnTo>
                  <a:pt x="8166" y="1329"/>
                </a:lnTo>
                <a:lnTo>
                  <a:pt x="11169" y="1274"/>
                </a:lnTo>
                <a:lnTo>
                  <a:pt x="11211" y="637"/>
                </a:lnTo>
                <a:lnTo>
                  <a:pt x="11254" y="0"/>
                </a:lnTo>
                <a:lnTo>
                  <a:pt x="8177" y="0"/>
                </a:lnTo>
                <a:lnTo>
                  <a:pt x="5099" y="0"/>
                </a:lnTo>
                <a:close/>
                <a:moveTo>
                  <a:pt x="18299" y="8141"/>
                </a:moveTo>
                <a:lnTo>
                  <a:pt x="18257" y="8972"/>
                </a:lnTo>
                <a:cubicBezTo>
                  <a:pt x="18234" y="9429"/>
                  <a:pt x="18235" y="10038"/>
                  <a:pt x="18260" y="10326"/>
                </a:cubicBezTo>
                <a:lnTo>
                  <a:pt x="18305" y="10849"/>
                </a:lnTo>
                <a:lnTo>
                  <a:pt x="19760" y="10884"/>
                </a:lnTo>
                <a:cubicBezTo>
                  <a:pt x="20561" y="10904"/>
                  <a:pt x="21301" y="10919"/>
                  <a:pt x="21404" y="10916"/>
                </a:cubicBezTo>
                <a:cubicBezTo>
                  <a:pt x="21523" y="10913"/>
                  <a:pt x="21587" y="10793"/>
                  <a:pt x="21584" y="10579"/>
                </a:cubicBezTo>
                <a:cubicBezTo>
                  <a:pt x="21581" y="10396"/>
                  <a:pt x="21570" y="9772"/>
                  <a:pt x="21561" y="9193"/>
                </a:cubicBezTo>
                <a:lnTo>
                  <a:pt x="21543" y="8141"/>
                </a:lnTo>
                <a:lnTo>
                  <a:pt x="19920" y="8141"/>
                </a:lnTo>
                <a:lnTo>
                  <a:pt x="18299" y="8141"/>
                </a:lnTo>
                <a:close/>
                <a:moveTo>
                  <a:pt x="18405" y="13233"/>
                </a:moveTo>
                <a:cubicBezTo>
                  <a:pt x="18314" y="13252"/>
                  <a:pt x="18289" y="13418"/>
                  <a:pt x="18260" y="13894"/>
                </a:cubicBezTo>
                <a:cubicBezTo>
                  <a:pt x="18236" y="14294"/>
                  <a:pt x="18235" y="14945"/>
                  <a:pt x="18259" y="15341"/>
                </a:cubicBezTo>
                <a:cubicBezTo>
                  <a:pt x="18299" y="16013"/>
                  <a:pt x="18415" y="16215"/>
                  <a:pt x="18607" y="15951"/>
                </a:cubicBezTo>
                <a:cubicBezTo>
                  <a:pt x="18651" y="15890"/>
                  <a:pt x="19236" y="15840"/>
                  <a:pt x="19911" y="15840"/>
                </a:cubicBezTo>
                <a:cubicBezTo>
                  <a:pt x="20587" y="15840"/>
                  <a:pt x="21173" y="15890"/>
                  <a:pt x="21217" y="15951"/>
                </a:cubicBezTo>
                <a:cubicBezTo>
                  <a:pt x="21455" y="16277"/>
                  <a:pt x="21543" y="15939"/>
                  <a:pt x="21543" y="14705"/>
                </a:cubicBezTo>
                <a:lnTo>
                  <a:pt x="21543" y="13347"/>
                </a:lnTo>
                <a:lnTo>
                  <a:pt x="20141" y="13347"/>
                </a:lnTo>
                <a:cubicBezTo>
                  <a:pt x="19369" y="13347"/>
                  <a:pt x="18640" y="13306"/>
                  <a:pt x="18521" y="13256"/>
                </a:cubicBezTo>
                <a:cubicBezTo>
                  <a:pt x="18474" y="13236"/>
                  <a:pt x="18435" y="13226"/>
                  <a:pt x="18405" y="13233"/>
                </a:cubicBezTo>
                <a:close/>
                <a:moveTo>
                  <a:pt x="17221" y="14190"/>
                </a:moveTo>
                <a:cubicBezTo>
                  <a:pt x="17079" y="14190"/>
                  <a:pt x="16931" y="14196"/>
                  <a:pt x="16814" y="14209"/>
                </a:cubicBezTo>
                <a:cubicBezTo>
                  <a:pt x="16580" y="14233"/>
                  <a:pt x="16741" y="14254"/>
                  <a:pt x="17171" y="14255"/>
                </a:cubicBezTo>
                <a:cubicBezTo>
                  <a:pt x="17602" y="14255"/>
                  <a:pt x="17793" y="14235"/>
                  <a:pt x="17597" y="14210"/>
                </a:cubicBezTo>
                <a:cubicBezTo>
                  <a:pt x="17499" y="14197"/>
                  <a:pt x="17363" y="14190"/>
                  <a:pt x="17221" y="14190"/>
                </a:cubicBezTo>
                <a:close/>
                <a:moveTo>
                  <a:pt x="8232" y="18365"/>
                </a:moveTo>
                <a:cubicBezTo>
                  <a:pt x="8124" y="18372"/>
                  <a:pt x="7610" y="18387"/>
                  <a:pt x="7090" y="18397"/>
                </a:cubicBezTo>
                <a:cubicBezTo>
                  <a:pt x="6317" y="18412"/>
                  <a:pt x="6141" y="18449"/>
                  <a:pt x="6132" y="18596"/>
                </a:cubicBezTo>
                <a:cubicBezTo>
                  <a:pt x="6126" y="18695"/>
                  <a:pt x="6111" y="19335"/>
                  <a:pt x="6099" y="20018"/>
                </a:cubicBezTo>
                <a:lnTo>
                  <a:pt x="6077" y="21260"/>
                </a:lnTo>
                <a:lnTo>
                  <a:pt x="6404" y="21227"/>
                </a:lnTo>
                <a:cubicBezTo>
                  <a:pt x="6583" y="21209"/>
                  <a:pt x="6834" y="21155"/>
                  <a:pt x="6961" y="21107"/>
                </a:cubicBezTo>
                <a:cubicBezTo>
                  <a:pt x="7229" y="21006"/>
                  <a:pt x="8701" y="21082"/>
                  <a:pt x="9070" y="21215"/>
                </a:cubicBezTo>
                <a:cubicBezTo>
                  <a:pt x="9274" y="21289"/>
                  <a:pt x="9304" y="21270"/>
                  <a:pt x="9235" y="21117"/>
                </a:cubicBezTo>
                <a:cubicBezTo>
                  <a:pt x="9182" y="20999"/>
                  <a:pt x="9223" y="20903"/>
                  <a:pt x="9344" y="20864"/>
                </a:cubicBezTo>
                <a:cubicBezTo>
                  <a:pt x="9498" y="20813"/>
                  <a:pt x="9536" y="20558"/>
                  <a:pt x="9536" y="19594"/>
                </a:cubicBezTo>
                <a:lnTo>
                  <a:pt x="9536" y="18388"/>
                </a:lnTo>
                <a:lnTo>
                  <a:pt x="8982" y="18371"/>
                </a:lnTo>
                <a:cubicBezTo>
                  <a:pt x="8677" y="18361"/>
                  <a:pt x="8339" y="18358"/>
                  <a:pt x="8232" y="18365"/>
                </a:cubicBezTo>
                <a:close/>
              </a:path>
            </a:pathLst>
          </a:custGeom>
          <a:ln w="12700">
            <a:miter lim="400000"/>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8" name="多处理器系统"/>
          <p:cNvSpPr/>
          <p:nvPr/>
        </p:nvSpPr>
        <p:spPr>
          <a:xfrm>
            <a:off x="582400" y="759915"/>
            <a:ext cx="4561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Tree>
    <p:extLst>
      <p:ext uri="{BB962C8B-B14F-4D97-AF65-F5344CB8AC3E}">
        <p14:creationId xmlns:p14="http://schemas.microsoft.com/office/powerpoint/2010/main" val="151118053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9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pic>
        <p:nvPicPr>
          <p:cNvPr id="1295" name="屏幕快照 2018-02-28 下午6.54.35.png" descr="屏幕快照 2018-02-28 下午6.54.35.png"/>
          <p:cNvPicPr>
            <a:picLocks noChangeAspect="1"/>
          </p:cNvPicPr>
          <p:nvPr/>
        </p:nvPicPr>
        <p:blipFill>
          <a:blip r:embed="rId3">
            <a:extLst/>
          </a:blip>
          <a:srcRect l="8046" t="12373" r="12757" b="3485"/>
          <a:stretch>
            <a:fillRect/>
          </a:stretch>
        </p:blipFill>
        <p:spPr>
          <a:xfrm>
            <a:off x="11763790" y="2710701"/>
            <a:ext cx="8795924" cy="9000205"/>
          </a:xfrm>
          <a:custGeom>
            <a:avLst/>
            <a:gdLst/>
            <a:ahLst/>
            <a:cxnLst>
              <a:cxn ang="0">
                <a:pos x="wd2" y="hd2"/>
              </a:cxn>
              <a:cxn ang="5400000">
                <a:pos x="wd2" y="hd2"/>
              </a:cxn>
              <a:cxn ang="10800000">
                <a:pos x="wd2" y="hd2"/>
              </a:cxn>
              <a:cxn ang="16200000">
                <a:pos x="wd2" y="hd2"/>
              </a:cxn>
            </a:cxnLst>
            <a:rect l="0" t="0" r="r" b="b"/>
            <a:pathLst>
              <a:path w="21326" h="21596" extrusionOk="0">
                <a:moveTo>
                  <a:pt x="10539" y="1"/>
                </a:moveTo>
                <a:cubicBezTo>
                  <a:pt x="10300" y="-3"/>
                  <a:pt x="10080" y="10"/>
                  <a:pt x="9975" y="46"/>
                </a:cubicBezTo>
                <a:cubicBezTo>
                  <a:pt x="9514" y="204"/>
                  <a:pt x="9337" y="1063"/>
                  <a:pt x="9637" y="1685"/>
                </a:cubicBezTo>
                <a:cubicBezTo>
                  <a:pt x="9828" y="2082"/>
                  <a:pt x="9745" y="2405"/>
                  <a:pt x="9399" y="2607"/>
                </a:cubicBezTo>
                <a:cubicBezTo>
                  <a:pt x="9233" y="2704"/>
                  <a:pt x="9128" y="2839"/>
                  <a:pt x="9128" y="2956"/>
                </a:cubicBezTo>
                <a:cubicBezTo>
                  <a:pt x="9128" y="3234"/>
                  <a:pt x="9635" y="3882"/>
                  <a:pt x="9969" y="4030"/>
                </a:cubicBezTo>
                <a:cubicBezTo>
                  <a:pt x="10340" y="4194"/>
                  <a:pt x="11182" y="4146"/>
                  <a:pt x="11496" y="3942"/>
                </a:cubicBezTo>
                <a:cubicBezTo>
                  <a:pt x="11896" y="3683"/>
                  <a:pt x="11894" y="3523"/>
                  <a:pt x="11481" y="3159"/>
                </a:cubicBezTo>
                <a:cubicBezTo>
                  <a:pt x="11110" y="2831"/>
                  <a:pt x="11108" y="2828"/>
                  <a:pt x="11238" y="2522"/>
                </a:cubicBezTo>
                <a:cubicBezTo>
                  <a:pt x="11309" y="2352"/>
                  <a:pt x="11398" y="2037"/>
                  <a:pt x="11433" y="1822"/>
                </a:cubicBezTo>
                <a:cubicBezTo>
                  <a:pt x="11501" y="1407"/>
                  <a:pt x="11501" y="242"/>
                  <a:pt x="11433" y="133"/>
                </a:cubicBezTo>
                <a:cubicBezTo>
                  <a:pt x="11387" y="60"/>
                  <a:pt x="10938" y="7"/>
                  <a:pt x="10539" y="1"/>
                </a:cubicBezTo>
                <a:close/>
                <a:moveTo>
                  <a:pt x="10589" y="4873"/>
                </a:moveTo>
                <a:cubicBezTo>
                  <a:pt x="9418" y="4873"/>
                  <a:pt x="8663" y="5033"/>
                  <a:pt x="7624" y="5499"/>
                </a:cubicBezTo>
                <a:cubicBezTo>
                  <a:pt x="5334" y="6527"/>
                  <a:pt x="3706" y="9087"/>
                  <a:pt x="3706" y="11662"/>
                </a:cubicBezTo>
                <a:cubicBezTo>
                  <a:pt x="3706" y="12830"/>
                  <a:pt x="4199" y="14478"/>
                  <a:pt x="4816" y="15376"/>
                </a:cubicBezTo>
                <a:cubicBezTo>
                  <a:pt x="4947" y="15567"/>
                  <a:pt x="5033" y="15759"/>
                  <a:pt x="5006" y="15801"/>
                </a:cubicBezTo>
                <a:cubicBezTo>
                  <a:pt x="4980" y="15844"/>
                  <a:pt x="4991" y="15867"/>
                  <a:pt x="5032" y="15854"/>
                </a:cubicBezTo>
                <a:cubicBezTo>
                  <a:pt x="5122" y="15826"/>
                  <a:pt x="6365" y="17052"/>
                  <a:pt x="6343" y="17147"/>
                </a:cubicBezTo>
                <a:cubicBezTo>
                  <a:pt x="6334" y="17184"/>
                  <a:pt x="6357" y="17205"/>
                  <a:pt x="6395" y="17194"/>
                </a:cubicBezTo>
                <a:cubicBezTo>
                  <a:pt x="6432" y="17183"/>
                  <a:pt x="6747" y="17341"/>
                  <a:pt x="7095" y="17543"/>
                </a:cubicBezTo>
                <a:cubicBezTo>
                  <a:pt x="7443" y="17746"/>
                  <a:pt x="7748" y="17913"/>
                  <a:pt x="7773" y="17915"/>
                </a:cubicBezTo>
                <a:cubicBezTo>
                  <a:pt x="7798" y="17916"/>
                  <a:pt x="7940" y="17967"/>
                  <a:pt x="8089" y="18026"/>
                </a:cubicBezTo>
                <a:cubicBezTo>
                  <a:pt x="8238" y="18086"/>
                  <a:pt x="8645" y="18206"/>
                  <a:pt x="8993" y="18294"/>
                </a:cubicBezTo>
                <a:cubicBezTo>
                  <a:pt x="9797" y="18497"/>
                  <a:pt x="11309" y="18513"/>
                  <a:pt x="12110" y="18328"/>
                </a:cubicBezTo>
                <a:cubicBezTo>
                  <a:pt x="13707" y="17959"/>
                  <a:pt x="14599" y="17438"/>
                  <a:pt x="15806" y="16174"/>
                </a:cubicBezTo>
                <a:cubicBezTo>
                  <a:pt x="16223" y="15738"/>
                  <a:pt x="16555" y="15382"/>
                  <a:pt x="16544" y="15382"/>
                </a:cubicBezTo>
                <a:cubicBezTo>
                  <a:pt x="16517" y="15382"/>
                  <a:pt x="16666" y="15012"/>
                  <a:pt x="16933" y="14424"/>
                </a:cubicBezTo>
                <a:cubicBezTo>
                  <a:pt x="18460" y="11049"/>
                  <a:pt x="16961" y="7030"/>
                  <a:pt x="13601" y="5494"/>
                </a:cubicBezTo>
                <a:cubicBezTo>
                  <a:pt x="12563" y="5019"/>
                  <a:pt x="11853" y="4873"/>
                  <a:pt x="10589" y="4873"/>
                </a:cubicBezTo>
                <a:close/>
                <a:moveTo>
                  <a:pt x="1645" y="6215"/>
                </a:moveTo>
                <a:cubicBezTo>
                  <a:pt x="968" y="6214"/>
                  <a:pt x="465" y="6604"/>
                  <a:pt x="183" y="7352"/>
                </a:cubicBezTo>
                <a:cubicBezTo>
                  <a:pt x="-271" y="8552"/>
                  <a:pt x="160" y="10182"/>
                  <a:pt x="1030" y="10557"/>
                </a:cubicBezTo>
                <a:cubicBezTo>
                  <a:pt x="2209" y="11065"/>
                  <a:pt x="3276" y="10076"/>
                  <a:pt x="3269" y="8482"/>
                </a:cubicBezTo>
                <a:cubicBezTo>
                  <a:pt x="3266" y="7721"/>
                  <a:pt x="3146" y="7279"/>
                  <a:pt x="2826" y="6856"/>
                </a:cubicBezTo>
                <a:cubicBezTo>
                  <a:pt x="2509" y="6435"/>
                  <a:pt x="2104" y="6215"/>
                  <a:pt x="1645" y="6215"/>
                </a:cubicBezTo>
                <a:close/>
                <a:moveTo>
                  <a:pt x="19726" y="6379"/>
                </a:moveTo>
                <a:cubicBezTo>
                  <a:pt x="18568" y="6334"/>
                  <a:pt x="17806" y="7774"/>
                  <a:pt x="18166" y="9329"/>
                </a:cubicBezTo>
                <a:cubicBezTo>
                  <a:pt x="18316" y="9978"/>
                  <a:pt x="18550" y="10366"/>
                  <a:pt x="18964" y="10650"/>
                </a:cubicBezTo>
                <a:cubicBezTo>
                  <a:pt x="19101" y="10744"/>
                  <a:pt x="19203" y="10799"/>
                  <a:pt x="19319" y="10827"/>
                </a:cubicBezTo>
                <a:cubicBezTo>
                  <a:pt x="19320" y="10827"/>
                  <a:pt x="19320" y="10828"/>
                  <a:pt x="19320" y="10828"/>
                </a:cubicBezTo>
                <a:cubicBezTo>
                  <a:pt x="19424" y="10836"/>
                  <a:pt x="19551" y="10840"/>
                  <a:pt x="19717" y="10843"/>
                </a:cubicBezTo>
                <a:cubicBezTo>
                  <a:pt x="19733" y="10842"/>
                  <a:pt x="19744" y="10843"/>
                  <a:pt x="19762" y="10842"/>
                </a:cubicBezTo>
                <a:cubicBezTo>
                  <a:pt x="20739" y="10769"/>
                  <a:pt x="21329" y="9928"/>
                  <a:pt x="21325" y="8613"/>
                </a:cubicBezTo>
                <a:cubicBezTo>
                  <a:pt x="21322" y="7277"/>
                  <a:pt x="20706" y="6417"/>
                  <a:pt x="19726" y="6379"/>
                </a:cubicBezTo>
                <a:close/>
                <a:moveTo>
                  <a:pt x="16113" y="17216"/>
                </a:moveTo>
                <a:cubicBezTo>
                  <a:pt x="15583" y="17217"/>
                  <a:pt x="15324" y="17342"/>
                  <a:pt x="14987" y="17756"/>
                </a:cubicBezTo>
                <a:cubicBezTo>
                  <a:pt x="14795" y="17992"/>
                  <a:pt x="14720" y="18191"/>
                  <a:pt x="14696" y="18537"/>
                </a:cubicBezTo>
                <a:cubicBezTo>
                  <a:pt x="14678" y="18793"/>
                  <a:pt x="14612" y="19063"/>
                  <a:pt x="14551" y="19136"/>
                </a:cubicBezTo>
                <a:cubicBezTo>
                  <a:pt x="14377" y="19344"/>
                  <a:pt x="14522" y="20143"/>
                  <a:pt x="14792" y="20654"/>
                </a:cubicBezTo>
                <a:cubicBezTo>
                  <a:pt x="14802" y="20653"/>
                  <a:pt x="14811" y="20652"/>
                  <a:pt x="14821" y="20657"/>
                </a:cubicBezTo>
                <a:cubicBezTo>
                  <a:pt x="14871" y="20688"/>
                  <a:pt x="14911" y="20652"/>
                  <a:pt x="14911" y="20578"/>
                </a:cubicBezTo>
                <a:cubicBezTo>
                  <a:pt x="14911" y="20312"/>
                  <a:pt x="15089" y="20344"/>
                  <a:pt x="15213" y="20632"/>
                </a:cubicBezTo>
                <a:cubicBezTo>
                  <a:pt x="15282" y="20793"/>
                  <a:pt x="15425" y="21003"/>
                  <a:pt x="15531" y="21096"/>
                </a:cubicBezTo>
                <a:cubicBezTo>
                  <a:pt x="15661" y="21211"/>
                  <a:pt x="15726" y="21357"/>
                  <a:pt x="15719" y="21475"/>
                </a:cubicBezTo>
                <a:cubicBezTo>
                  <a:pt x="15759" y="21487"/>
                  <a:pt x="15794" y="21499"/>
                  <a:pt x="15815" y="21513"/>
                </a:cubicBezTo>
                <a:cubicBezTo>
                  <a:pt x="15894" y="21566"/>
                  <a:pt x="16121" y="21579"/>
                  <a:pt x="16358" y="21543"/>
                </a:cubicBezTo>
                <a:cubicBezTo>
                  <a:pt x="16436" y="21531"/>
                  <a:pt x="16538" y="21524"/>
                  <a:pt x="16631" y="21514"/>
                </a:cubicBezTo>
                <a:cubicBezTo>
                  <a:pt x="16660" y="21449"/>
                  <a:pt x="16728" y="21368"/>
                  <a:pt x="16849" y="21255"/>
                </a:cubicBezTo>
                <a:cubicBezTo>
                  <a:pt x="17017" y="21099"/>
                  <a:pt x="17143" y="20901"/>
                  <a:pt x="17129" y="20814"/>
                </a:cubicBezTo>
                <a:cubicBezTo>
                  <a:pt x="17093" y="20592"/>
                  <a:pt x="17231" y="20367"/>
                  <a:pt x="17442" y="20300"/>
                </a:cubicBezTo>
                <a:cubicBezTo>
                  <a:pt x="17541" y="20269"/>
                  <a:pt x="17622" y="20168"/>
                  <a:pt x="17622" y="20075"/>
                </a:cubicBezTo>
                <a:cubicBezTo>
                  <a:pt x="17622" y="19945"/>
                  <a:pt x="17676" y="19868"/>
                  <a:pt x="17735" y="19855"/>
                </a:cubicBezTo>
                <a:cubicBezTo>
                  <a:pt x="17749" y="19792"/>
                  <a:pt x="17756" y="19740"/>
                  <a:pt x="17765" y="19686"/>
                </a:cubicBezTo>
                <a:cubicBezTo>
                  <a:pt x="17762" y="19617"/>
                  <a:pt x="17756" y="19552"/>
                  <a:pt x="17755" y="19471"/>
                </a:cubicBezTo>
                <a:cubicBezTo>
                  <a:pt x="17751" y="19266"/>
                  <a:pt x="17744" y="19118"/>
                  <a:pt x="17736" y="18972"/>
                </a:cubicBezTo>
                <a:cubicBezTo>
                  <a:pt x="17719" y="18892"/>
                  <a:pt x="17702" y="18813"/>
                  <a:pt x="17676" y="18710"/>
                </a:cubicBezTo>
                <a:cubicBezTo>
                  <a:pt x="17405" y="17653"/>
                  <a:pt x="16945" y="17213"/>
                  <a:pt x="16113" y="17216"/>
                </a:cubicBezTo>
                <a:close/>
                <a:moveTo>
                  <a:pt x="4920" y="17259"/>
                </a:moveTo>
                <a:cubicBezTo>
                  <a:pt x="4490" y="17259"/>
                  <a:pt x="4334" y="17299"/>
                  <a:pt x="4093" y="17472"/>
                </a:cubicBezTo>
                <a:cubicBezTo>
                  <a:pt x="4076" y="17488"/>
                  <a:pt x="4060" y="17504"/>
                  <a:pt x="4040" y="17518"/>
                </a:cubicBezTo>
                <a:cubicBezTo>
                  <a:pt x="4014" y="17536"/>
                  <a:pt x="4000" y="17548"/>
                  <a:pt x="3976" y="17565"/>
                </a:cubicBezTo>
                <a:cubicBezTo>
                  <a:pt x="3362" y="18115"/>
                  <a:pt x="3111" y="19520"/>
                  <a:pt x="3473" y="20481"/>
                </a:cubicBezTo>
                <a:cubicBezTo>
                  <a:pt x="3667" y="20994"/>
                  <a:pt x="3824" y="21199"/>
                  <a:pt x="4204" y="21431"/>
                </a:cubicBezTo>
                <a:cubicBezTo>
                  <a:pt x="4359" y="21525"/>
                  <a:pt x="4643" y="21596"/>
                  <a:pt x="4868" y="21596"/>
                </a:cubicBezTo>
                <a:cubicBezTo>
                  <a:pt x="5700" y="21597"/>
                  <a:pt x="6201" y="21116"/>
                  <a:pt x="6477" y="20052"/>
                </a:cubicBezTo>
                <a:cubicBezTo>
                  <a:pt x="6532" y="19837"/>
                  <a:pt x="6561" y="19685"/>
                  <a:pt x="6570" y="19534"/>
                </a:cubicBezTo>
                <a:cubicBezTo>
                  <a:pt x="6567" y="19398"/>
                  <a:pt x="6560" y="19270"/>
                  <a:pt x="6550" y="19151"/>
                </a:cubicBezTo>
                <a:cubicBezTo>
                  <a:pt x="6540" y="19080"/>
                  <a:pt x="6530" y="19010"/>
                  <a:pt x="6514" y="18923"/>
                </a:cubicBezTo>
                <a:cubicBezTo>
                  <a:pt x="6293" y="17735"/>
                  <a:pt x="5838" y="17259"/>
                  <a:pt x="4920" y="17259"/>
                </a:cubicBezTo>
                <a:close/>
              </a:path>
            </a:pathLst>
          </a:custGeom>
          <a:ln w="12700">
            <a:miter lim="400000"/>
          </a:ln>
        </p:spPr>
      </p:pic>
      <p:sp>
        <p:nvSpPr>
          <p:cNvPr id="1296" name="哲学家用餐问题"/>
          <p:cNvSpPr/>
          <p:nvPr/>
        </p:nvSpPr>
        <p:spPr>
          <a:xfrm>
            <a:off x="16121448" y="114603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哲学家用餐问题</a:t>
            </a:r>
          </a:p>
        </p:txBody>
      </p:sp>
      <p:sp>
        <p:nvSpPr>
          <p:cNvPr id="1297" name="由于多个进程竞争共享资源而引起的…"/>
          <p:cNvSpPr/>
          <p:nvPr/>
        </p:nvSpPr>
        <p:spPr>
          <a:xfrm>
            <a:off x="741017" y="2177237"/>
            <a:ext cx="11018483"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由于</a:t>
            </a:r>
            <a:r>
              <a:rPr b="1">
                <a:latin typeface="Helvetica"/>
                <a:ea typeface="Helvetica"/>
                <a:cs typeface="Helvetica"/>
                <a:sym typeface="Helvetica"/>
              </a:rPr>
              <a:t>多个进程竞争共享资源</a:t>
            </a:r>
            <a:r>
              <a:t>而引起的</a:t>
            </a:r>
          </a:p>
          <a:p>
            <a:r>
              <a:rPr b="1">
                <a:latin typeface="Helvetica"/>
                <a:ea typeface="Helvetica"/>
                <a:cs typeface="Helvetica"/>
                <a:sym typeface="Helvetica"/>
              </a:rPr>
              <a:t>进程不能向前推进</a:t>
            </a:r>
            <a:r>
              <a:t>的僵死状态称为</a:t>
            </a:r>
            <a:r>
              <a:rPr b="1">
                <a:latin typeface="Helvetica"/>
                <a:ea typeface="Helvetica"/>
                <a:cs typeface="Helvetica"/>
                <a:sym typeface="Helvetica"/>
              </a:rPr>
              <a:t>死锁</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0749" y="683418"/>
            <a:ext cx="3226781" cy="925242"/>
          </a:xfrm>
          <a:prstGeom prst="rect">
            <a:avLst/>
          </a:prstGeom>
        </p:spPr>
      </p:pic>
      <p:sp>
        <p:nvSpPr>
          <p:cNvPr id="10" name="死锁的定义"/>
          <p:cNvSpPr/>
          <p:nvPr/>
        </p:nvSpPr>
        <p:spPr>
          <a:xfrm>
            <a:off x="739317" y="1052820"/>
            <a:ext cx="3416301" cy="10287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1"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189855814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0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pic>
        <p:nvPicPr>
          <p:cNvPr id="1305" name="屏幕快照 2018-02-28 下午6.54.35.png" descr="屏幕快照 2018-02-28 下午6.54.35.png"/>
          <p:cNvPicPr>
            <a:picLocks noChangeAspect="1"/>
          </p:cNvPicPr>
          <p:nvPr/>
        </p:nvPicPr>
        <p:blipFill>
          <a:blip r:embed="rId3">
            <a:extLst/>
          </a:blip>
          <a:srcRect l="8046" t="12373" r="12757" b="3485"/>
          <a:stretch>
            <a:fillRect/>
          </a:stretch>
        </p:blipFill>
        <p:spPr>
          <a:xfrm>
            <a:off x="11763790" y="2710701"/>
            <a:ext cx="8795924" cy="9000205"/>
          </a:xfrm>
          <a:custGeom>
            <a:avLst/>
            <a:gdLst/>
            <a:ahLst/>
            <a:cxnLst>
              <a:cxn ang="0">
                <a:pos x="wd2" y="hd2"/>
              </a:cxn>
              <a:cxn ang="5400000">
                <a:pos x="wd2" y="hd2"/>
              </a:cxn>
              <a:cxn ang="10800000">
                <a:pos x="wd2" y="hd2"/>
              </a:cxn>
              <a:cxn ang="16200000">
                <a:pos x="wd2" y="hd2"/>
              </a:cxn>
            </a:cxnLst>
            <a:rect l="0" t="0" r="r" b="b"/>
            <a:pathLst>
              <a:path w="21326" h="21596" extrusionOk="0">
                <a:moveTo>
                  <a:pt x="10539" y="1"/>
                </a:moveTo>
                <a:cubicBezTo>
                  <a:pt x="10300" y="-3"/>
                  <a:pt x="10080" y="10"/>
                  <a:pt x="9975" y="46"/>
                </a:cubicBezTo>
                <a:cubicBezTo>
                  <a:pt x="9514" y="204"/>
                  <a:pt x="9337" y="1063"/>
                  <a:pt x="9637" y="1685"/>
                </a:cubicBezTo>
                <a:cubicBezTo>
                  <a:pt x="9828" y="2082"/>
                  <a:pt x="9745" y="2405"/>
                  <a:pt x="9399" y="2607"/>
                </a:cubicBezTo>
                <a:cubicBezTo>
                  <a:pt x="9233" y="2704"/>
                  <a:pt x="9128" y="2839"/>
                  <a:pt x="9128" y="2956"/>
                </a:cubicBezTo>
                <a:cubicBezTo>
                  <a:pt x="9128" y="3234"/>
                  <a:pt x="9635" y="3882"/>
                  <a:pt x="9969" y="4030"/>
                </a:cubicBezTo>
                <a:cubicBezTo>
                  <a:pt x="10340" y="4194"/>
                  <a:pt x="11182" y="4146"/>
                  <a:pt x="11496" y="3942"/>
                </a:cubicBezTo>
                <a:cubicBezTo>
                  <a:pt x="11896" y="3683"/>
                  <a:pt x="11894" y="3523"/>
                  <a:pt x="11481" y="3159"/>
                </a:cubicBezTo>
                <a:cubicBezTo>
                  <a:pt x="11110" y="2831"/>
                  <a:pt x="11108" y="2828"/>
                  <a:pt x="11238" y="2522"/>
                </a:cubicBezTo>
                <a:cubicBezTo>
                  <a:pt x="11309" y="2352"/>
                  <a:pt x="11398" y="2037"/>
                  <a:pt x="11433" y="1822"/>
                </a:cubicBezTo>
                <a:cubicBezTo>
                  <a:pt x="11501" y="1407"/>
                  <a:pt x="11501" y="242"/>
                  <a:pt x="11433" y="133"/>
                </a:cubicBezTo>
                <a:cubicBezTo>
                  <a:pt x="11387" y="60"/>
                  <a:pt x="10938" y="7"/>
                  <a:pt x="10539" y="1"/>
                </a:cubicBezTo>
                <a:close/>
                <a:moveTo>
                  <a:pt x="10589" y="4873"/>
                </a:moveTo>
                <a:cubicBezTo>
                  <a:pt x="9418" y="4873"/>
                  <a:pt x="8663" y="5033"/>
                  <a:pt x="7624" y="5499"/>
                </a:cubicBezTo>
                <a:cubicBezTo>
                  <a:pt x="5334" y="6527"/>
                  <a:pt x="3706" y="9087"/>
                  <a:pt x="3706" y="11662"/>
                </a:cubicBezTo>
                <a:cubicBezTo>
                  <a:pt x="3706" y="12830"/>
                  <a:pt x="4199" y="14478"/>
                  <a:pt x="4816" y="15376"/>
                </a:cubicBezTo>
                <a:cubicBezTo>
                  <a:pt x="4947" y="15567"/>
                  <a:pt x="5033" y="15759"/>
                  <a:pt x="5006" y="15801"/>
                </a:cubicBezTo>
                <a:cubicBezTo>
                  <a:pt x="4980" y="15844"/>
                  <a:pt x="4991" y="15867"/>
                  <a:pt x="5032" y="15854"/>
                </a:cubicBezTo>
                <a:cubicBezTo>
                  <a:pt x="5122" y="15826"/>
                  <a:pt x="6365" y="17052"/>
                  <a:pt x="6343" y="17147"/>
                </a:cubicBezTo>
                <a:cubicBezTo>
                  <a:pt x="6334" y="17184"/>
                  <a:pt x="6357" y="17205"/>
                  <a:pt x="6395" y="17194"/>
                </a:cubicBezTo>
                <a:cubicBezTo>
                  <a:pt x="6432" y="17183"/>
                  <a:pt x="6747" y="17341"/>
                  <a:pt x="7095" y="17543"/>
                </a:cubicBezTo>
                <a:cubicBezTo>
                  <a:pt x="7443" y="17746"/>
                  <a:pt x="7748" y="17913"/>
                  <a:pt x="7773" y="17915"/>
                </a:cubicBezTo>
                <a:cubicBezTo>
                  <a:pt x="7798" y="17916"/>
                  <a:pt x="7940" y="17967"/>
                  <a:pt x="8089" y="18026"/>
                </a:cubicBezTo>
                <a:cubicBezTo>
                  <a:pt x="8238" y="18086"/>
                  <a:pt x="8645" y="18206"/>
                  <a:pt x="8993" y="18294"/>
                </a:cubicBezTo>
                <a:cubicBezTo>
                  <a:pt x="9797" y="18497"/>
                  <a:pt x="11309" y="18513"/>
                  <a:pt x="12110" y="18328"/>
                </a:cubicBezTo>
                <a:cubicBezTo>
                  <a:pt x="13707" y="17959"/>
                  <a:pt x="14599" y="17438"/>
                  <a:pt x="15806" y="16174"/>
                </a:cubicBezTo>
                <a:cubicBezTo>
                  <a:pt x="16223" y="15738"/>
                  <a:pt x="16555" y="15382"/>
                  <a:pt x="16544" y="15382"/>
                </a:cubicBezTo>
                <a:cubicBezTo>
                  <a:pt x="16517" y="15382"/>
                  <a:pt x="16666" y="15012"/>
                  <a:pt x="16933" y="14424"/>
                </a:cubicBezTo>
                <a:cubicBezTo>
                  <a:pt x="18460" y="11049"/>
                  <a:pt x="16961" y="7030"/>
                  <a:pt x="13601" y="5494"/>
                </a:cubicBezTo>
                <a:cubicBezTo>
                  <a:pt x="12563" y="5019"/>
                  <a:pt x="11853" y="4873"/>
                  <a:pt x="10589" y="4873"/>
                </a:cubicBezTo>
                <a:close/>
                <a:moveTo>
                  <a:pt x="1645" y="6215"/>
                </a:moveTo>
                <a:cubicBezTo>
                  <a:pt x="968" y="6214"/>
                  <a:pt x="465" y="6604"/>
                  <a:pt x="183" y="7352"/>
                </a:cubicBezTo>
                <a:cubicBezTo>
                  <a:pt x="-271" y="8552"/>
                  <a:pt x="160" y="10182"/>
                  <a:pt x="1030" y="10557"/>
                </a:cubicBezTo>
                <a:cubicBezTo>
                  <a:pt x="2209" y="11065"/>
                  <a:pt x="3276" y="10076"/>
                  <a:pt x="3269" y="8482"/>
                </a:cubicBezTo>
                <a:cubicBezTo>
                  <a:pt x="3266" y="7721"/>
                  <a:pt x="3146" y="7279"/>
                  <a:pt x="2826" y="6856"/>
                </a:cubicBezTo>
                <a:cubicBezTo>
                  <a:pt x="2509" y="6435"/>
                  <a:pt x="2104" y="6215"/>
                  <a:pt x="1645" y="6215"/>
                </a:cubicBezTo>
                <a:close/>
                <a:moveTo>
                  <a:pt x="19726" y="6379"/>
                </a:moveTo>
                <a:cubicBezTo>
                  <a:pt x="18568" y="6334"/>
                  <a:pt x="17806" y="7774"/>
                  <a:pt x="18166" y="9329"/>
                </a:cubicBezTo>
                <a:cubicBezTo>
                  <a:pt x="18316" y="9978"/>
                  <a:pt x="18550" y="10366"/>
                  <a:pt x="18964" y="10650"/>
                </a:cubicBezTo>
                <a:cubicBezTo>
                  <a:pt x="19101" y="10744"/>
                  <a:pt x="19203" y="10799"/>
                  <a:pt x="19319" y="10827"/>
                </a:cubicBezTo>
                <a:cubicBezTo>
                  <a:pt x="19320" y="10827"/>
                  <a:pt x="19320" y="10828"/>
                  <a:pt x="19320" y="10828"/>
                </a:cubicBezTo>
                <a:cubicBezTo>
                  <a:pt x="19424" y="10836"/>
                  <a:pt x="19551" y="10840"/>
                  <a:pt x="19717" y="10843"/>
                </a:cubicBezTo>
                <a:cubicBezTo>
                  <a:pt x="19733" y="10842"/>
                  <a:pt x="19744" y="10843"/>
                  <a:pt x="19762" y="10842"/>
                </a:cubicBezTo>
                <a:cubicBezTo>
                  <a:pt x="20739" y="10769"/>
                  <a:pt x="21329" y="9928"/>
                  <a:pt x="21325" y="8613"/>
                </a:cubicBezTo>
                <a:cubicBezTo>
                  <a:pt x="21322" y="7277"/>
                  <a:pt x="20706" y="6417"/>
                  <a:pt x="19726" y="6379"/>
                </a:cubicBezTo>
                <a:close/>
                <a:moveTo>
                  <a:pt x="16113" y="17216"/>
                </a:moveTo>
                <a:cubicBezTo>
                  <a:pt x="15583" y="17217"/>
                  <a:pt x="15324" y="17342"/>
                  <a:pt x="14987" y="17756"/>
                </a:cubicBezTo>
                <a:cubicBezTo>
                  <a:pt x="14795" y="17992"/>
                  <a:pt x="14720" y="18191"/>
                  <a:pt x="14696" y="18537"/>
                </a:cubicBezTo>
                <a:cubicBezTo>
                  <a:pt x="14678" y="18793"/>
                  <a:pt x="14612" y="19063"/>
                  <a:pt x="14551" y="19136"/>
                </a:cubicBezTo>
                <a:cubicBezTo>
                  <a:pt x="14377" y="19344"/>
                  <a:pt x="14522" y="20143"/>
                  <a:pt x="14792" y="20654"/>
                </a:cubicBezTo>
                <a:cubicBezTo>
                  <a:pt x="14802" y="20653"/>
                  <a:pt x="14811" y="20652"/>
                  <a:pt x="14821" y="20657"/>
                </a:cubicBezTo>
                <a:cubicBezTo>
                  <a:pt x="14871" y="20688"/>
                  <a:pt x="14911" y="20652"/>
                  <a:pt x="14911" y="20578"/>
                </a:cubicBezTo>
                <a:cubicBezTo>
                  <a:pt x="14911" y="20312"/>
                  <a:pt x="15089" y="20344"/>
                  <a:pt x="15213" y="20632"/>
                </a:cubicBezTo>
                <a:cubicBezTo>
                  <a:pt x="15282" y="20793"/>
                  <a:pt x="15425" y="21003"/>
                  <a:pt x="15531" y="21096"/>
                </a:cubicBezTo>
                <a:cubicBezTo>
                  <a:pt x="15661" y="21211"/>
                  <a:pt x="15726" y="21357"/>
                  <a:pt x="15719" y="21475"/>
                </a:cubicBezTo>
                <a:cubicBezTo>
                  <a:pt x="15759" y="21487"/>
                  <a:pt x="15794" y="21499"/>
                  <a:pt x="15815" y="21513"/>
                </a:cubicBezTo>
                <a:cubicBezTo>
                  <a:pt x="15894" y="21566"/>
                  <a:pt x="16121" y="21579"/>
                  <a:pt x="16358" y="21543"/>
                </a:cubicBezTo>
                <a:cubicBezTo>
                  <a:pt x="16436" y="21531"/>
                  <a:pt x="16538" y="21524"/>
                  <a:pt x="16631" y="21514"/>
                </a:cubicBezTo>
                <a:cubicBezTo>
                  <a:pt x="16660" y="21449"/>
                  <a:pt x="16728" y="21368"/>
                  <a:pt x="16849" y="21255"/>
                </a:cubicBezTo>
                <a:cubicBezTo>
                  <a:pt x="17017" y="21099"/>
                  <a:pt x="17143" y="20901"/>
                  <a:pt x="17129" y="20814"/>
                </a:cubicBezTo>
                <a:cubicBezTo>
                  <a:pt x="17093" y="20592"/>
                  <a:pt x="17231" y="20367"/>
                  <a:pt x="17442" y="20300"/>
                </a:cubicBezTo>
                <a:cubicBezTo>
                  <a:pt x="17541" y="20269"/>
                  <a:pt x="17622" y="20168"/>
                  <a:pt x="17622" y="20075"/>
                </a:cubicBezTo>
                <a:cubicBezTo>
                  <a:pt x="17622" y="19945"/>
                  <a:pt x="17676" y="19868"/>
                  <a:pt x="17735" y="19855"/>
                </a:cubicBezTo>
                <a:cubicBezTo>
                  <a:pt x="17749" y="19792"/>
                  <a:pt x="17756" y="19740"/>
                  <a:pt x="17765" y="19686"/>
                </a:cubicBezTo>
                <a:cubicBezTo>
                  <a:pt x="17762" y="19617"/>
                  <a:pt x="17756" y="19552"/>
                  <a:pt x="17755" y="19471"/>
                </a:cubicBezTo>
                <a:cubicBezTo>
                  <a:pt x="17751" y="19266"/>
                  <a:pt x="17744" y="19118"/>
                  <a:pt x="17736" y="18972"/>
                </a:cubicBezTo>
                <a:cubicBezTo>
                  <a:pt x="17719" y="18892"/>
                  <a:pt x="17702" y="18813"/>
                  <a:pt x="17676" y="18710"/>
                </a:cubicBezTo>
                <a:cubicBezTo>
                  <a:pt x="17405" y="17653"/>
                  <a:pt x="16945" y="17213"/>
                  <a:pt x="16113" y="17216"/>
                </a:cubicBezTo>
                <a:close/>
                <a:moveTo>
                  <a:pt x="4920" y="17259"/>
                </a:moveTo>
                <a:cubicBezTo>
                  <a:pt x="4490" y="17259"/>
                  <a:pt x="4334" y="17299"/>
                  <a:pt x="4093" y="17472"/>
                </a:cubicBezTo>
                <a:cubicBezTo>
                  <a:pt x="4076" y="17488"/>
                  <a:pt x="4060" y="17504"/>
                  <a:pt x="4040" y="17518"/>
                </a:cubicBezTo>
                <a:cubicBezTo>
                  <a:pt x="4014" y="17536"/>
                  <a:pt x="4000" y="17548"/>
                  <a:pt x="3976" y="17565"/>
                </a:cubicBezTo>
                <a:cubicBezTo>
                  <a:pt x="3362" y="18115"/>
                  <a:pt x="3111" y="19520"/>
                  <a:pt x="3473" y="20481"/>
                </a:cubicBezTo>
                <a:cubicBezTo>
                  <a:pt x="3667" y="20994"/>
                  <a:pt x="3824" y="21199"/>
                  <a:pt x="4204" y="21431"/>
                </a:cubicBezTo>
                <a:cubicBezTo>
                  <a:pt x="4359" y="21525"/>
                  <a:pt x="4643" y="21596"/>
                  <a:pt x="4868" y="21596"/>
                </a:cubicBezTo>
                <a:cubicBezTo>
                  <a:pt x="5700" y="21597"/>
                  <a:pt x="6201" y="21116"/>
                  <a:pt x="6477" y="20052"/>
                </a:cubicBezTo>
                <a:cubicBezTo>
                  <a:pt x="6532" y="19837"/>
                  <a:pt x="6561" y="19685"/>
                  <a:pt x="6570" y="19534"/>
                </a:cubicBezTo>
                <a:cubicBezTo>
                  <a:pt x="6567" y="19398"/>
                  <a:pt x="6560" y="19270"/>
                  <a:pt x="6550" y="19151"/>
                </a:cubicBezTo>
                <a:cubicBezTo>
                  <a:pt x="6540" y="19080"/>
                  <a:pt x="6530" y="19010"/>
                  <a:pt x="6514" y="18923"/>
                </a:cubicBezTo>
                <a:cubicBezTo>
                  <a:pt x="6293" y="17735"/>
                  <a:pt x="5838" y="17259"/>
                  <a:pt x="4920" y="17259"/>
                </a:cubicBezTo>
                <a:close/>
              </a:path>
            </a:pathLst>
          </a:custGeom>
          <a:ln w="12700">
            <a:miter lim="400000"/>
          </a:ln>
        </p:spPr>
      </p:pic>
      <p:sp>
        <p:nvSpPr>
          <p:cNvPr id="1306" name="哲学家用餐问题"/>
          <p:cNvSpPr/>
          <p:nvPr/>
        </p:nvSpPr>
        <p:spPr>
          <a:xfrm>
            <a:off x="16121448" y="114603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哲学家用餐问题</a:t>
            </a:r>
          </a:p>
        </p:txBody>
      </p:sp>
      <p:sp>
        <p:nvSpPr>
          <p:cNvPr id="1307" name="由于多个进程竞争共享资源而引起的…"/>
          <p:cNvSpPr/>
          <p:nvPr/>
        </p:nvSpPr>
        <p:spPr>
          <a:xfrm>
            <a:off x="741017" y="2177237"/>
            <a:ext cx="11018483"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由于</a:t>
            </a:r>
            <a:r>
              <a:rPr b="1">
                <a:latin typeface="Helvetica"/>
                <a:ea typeface="Helvetica"/>
                <a:cs typeface="Helvetica"/>
                <a:sym typeface="Helvetica"/>
              </a:rPr>
              <a:t>多个进程竞争共享资源</a:t>
            </a:r>
            <a:r>
              <a:t>而引起的</a:t>
            </a:r>
          </a:p>
          <a:p>
            <a:r>
              <a:rPr b="1">
                <a:latin typeface="Helvetica"/>
                <a:ea typeface="Helvetica"/>
                <a:cs typeface="Helvetica"/>
                <a:sym typeface="Helvetica"/>
              </a:rPr>
              <a:t>进程不能向前推进</a:t>
            </a:r>
            <a:r>
              <a:t>的僵死状态称为</a:t>
            </a:r>
            <a:r>
              <a:rPr b="1">
                <a:latin typeface="Helvetica"/>
                <a:ea typeface="Helvetica"/>
                <a:cs typeface="Helvetica"/>
                <a:sym typeface="Helvetica"/>
              </a:rPr>
              <a:t>死锁</a:t>
            </a:r>
          </a:p>
        </p:txBody>
      </p:sp>
      <p:sp>
        <p:nvSpPr>
          <p:cNvPr id="1308" name="产生死锁的原因"/>
          <p:cNvSpPr/>
          <p:nvPr/>
        </p:nvSpPr>
        <p:spPr>
          <a:xfrm>
            <a:off x="842037" y="6343649"/>
            <a:ext cx="4737101" cy="10287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产生死锁的原因</a:t>
            </a:r>
          </a:p>
        </p:txBody>
      </p:sp>
      <p:sp>
        <p:nvSpPr>
          <p:cNvPr id="1309" name="竞争共享资源且分配资源的顺序不当"/>
          <p:cNvSpPr/>
          <p:nvPr/>
        </p:nvSpPr>
        <p:spPr>
          <a:xfrm>
            <a:off x="741017" y="8474340"/>
            <a:ext cx="1054771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竞争共享资源且分配资源的顺序不当</a:t>
            </a:r>
          </a:p>
        </p:txBody>
      </p:sp>
      <p:pic>
        <p:nvPicPr>
          <p:cNvPr id="2" name="图片 1"/>
          <p:cNvPicPr>
            <a:picLocks noChangeAspect="1"/>
          </p:cNvPicPr>
          <p:nvPr/>
        </p:nvPicPr>
        <p:blipFill>
          <a:blip r:embed="rId5"/>
          <a:stretch>
            <a:fillRect/>
          </a:stretch>
        </p:blipFill>
        <p:spPr>
          <a:xfrm>
            <a:off x="19475450" y="584637"/>
            <a:ext cx="4254500" cy="736600"/>
          </a:xfrm>
          <a:prstGeom prst="rect">
            <a:avLst/>
          </a:prstGeom>
        </p:spPr>
      </p:pic>
      <p:sp>
        <p:nvSpPr>
          <p:cNvPr id="12" name="死锁的定义"/>
          <p:cNvSpPr/>
          <p:nvPr/>
        </p:nvSpPr>
        <p:spPr>
          <a:xfrm>
            <a:off x="739317" y="1052820"/>
            <a:ext cx="3416301" cy="10287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3"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124692316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7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7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78" name="由于多个进程竞争共享资源而引起的进程不能向前推进的僵死状态称为（）…"/>
          <p:cNvSpPr/>
          <p:nvPr/>
        </p:nvSpPr>
        <p:spPr>
          <a:xfrm>
            <a:off x="3897684" y="3516795"/>
            <a:ext cx="16588632"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由于多个进程竞争共享资源而引起的进程不能向前推进的僵死状态称为（）</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A:阻塞态</a:t>
            </a:r>
          </a:p>
          <a:p>
            <a:pPr algn="l">
              <a:lnSpc>
                <a:spcPct val="110000"/>
              </a:lnSpc>
              <a:defRPr sz="4800">
                <a:latin typeface="Lantinghei SC Extralight"/>
                <a:ea typeface="Lantinghei SC Extralight"/>
                <a:cs typeface="Lantinghei SC Extralight"/>
                <a:sym typeface="Lantinghei SC Extralight"/>
              </a:defRPr>
            </a:pPr>
            <a:r>
              <a:t>B:执行态</a:t>
            </a:r>
          </a:p>
          <a:p>
            <a:pPr algn="l">
              <a:lnSpc>
                <a:spcPct val="110000"/>
              </a:lnSpc>
              <a:defRPr sz="4800">
                <a:latin typeface="Lantinghei SC Extralight"/>
                <a:ea typeface="Lantinghei SC Extralight"/>
                <a:cs typeface="Lantinghei SC Extralight"/>
                <a:sym typeface="Lantinghei SC Extralight"/>
              </a:defRPr>
            </a:pPr>
            <a:r>
              <a:t>C:就绪态</a:t>
            </a:r>
          </a:p>
          <a:p>
            <a:pPr algn="l">
              <a:lnSpc>
                <a:spcPct val="110000"/>
              </a:lnSpc>
              <a:defRPr sz="4800">
                <a:latin typeface="Lantinghei SC Extralight"/>
                <a:ea typeface="Lantinghei SC Extralight"/>
                <a:cs typeface="Lantinghei SC Extralight"/>
                <a:sym typeface="Lantinghei SC Extralight"/>
              </a:defRPr>
            </a:pPr>
            <a:r>
              <a:t>D:死锁</a:t>
            </a:r>
          </a:p>
        </p:txBody>
      </p:sp>
    </p:spTree>
    <p:extLst>
      <p:ext uri="{BB962C8B-B14F-4D97-AF65-F5344CB8AC3E}">
        <p14:creationId xmlns:p14="http://schemas.microsoft.com/office/powerpoint/2010/main" val="155137801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8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8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83" name="由于多个进程竞争共享资源而引起的进程不能向前推进的僵死状态称为（D）…"/>
          <p:cNvSpPr/>
          <p:nvPr/>
        </p:nvSpPr>
        <p:spPr>
          <a:xfrm>
            <a:off x="3897684" y="3516795"/>
            <a:ext cx="16588632" cy="647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由于多个进程竞争共享资源而引起的进程不能向前推进的僵死状态称为（</a:t>
            </a:r>
            <a:r>
              <a:rPr>
                <a:solidFill>
                  <a:schemeClr val="accent5"/>
                </a:solidFill>
                <a:latin typeface="Lantinghei SC Demibold"/>
                <a:ea typeface="Lantinghei SC Demibold"/>
                <a:cs typeface="Lantinghei SC Demibold"/>
                <a:sym typeface="Lantinghei SC Demibold"/>
              </a:rPr>
              <a:t>D</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A:阻塞态</a:t>
            </a:r>
          </a:p>
          <a:p>
            <a:pPr algn="l">
              <a:lnSpc>
                <a:spcPct val="110000"/>
              </a:lnSpc>
              <a:defRPr sz="4800">
                <a:latin typeface="Lantinghei SC Extralight"/>
                <a:ea typeface="Lantinghei SC Extralight"/>
                <a:cs typeface="Lantinghei SC Extralight"/>
                <a:sym typeface="Lantinghei SC Extralight"/>
              </a:defRPr>
            </a:pPr>
            <a:r>
              <a:t>B:执行态</a:t>
            </a:r>
          </a:p>
          <a:p>
            <a:pPr algn="l">
              <a:lnSpc>
                <a:spcPct val="110000"/>
              </a:lnSpc>
              <a:defRPr sz="4800">
                <a:latin typeface="Lantinghei SC Extralight"/>
                <a:ea typeface="Lantinghei SC Extralight"/>
                <a:cs typeface="Lantinghei SC Extralight"/>
                <a:sym typeface="Lantinghei SC Extralight"/>
              </a:defRPr>
            </a:pPr>
            <a:r>
              <a:t>C:就绪态</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D:死锁</a:t>
            </a:r>
          </a:p>
        </p:txBody>
      </p:sp>
    </p:spTree>
    <p:extLst>
      <p:ext uri="{BB962C8B-B14F-4D97-AF65-F5344CB8AC3E}">
        <p14:creationId xmlns:p14="http://schemas.microsoft.com/office/powerpoint/2010/main" val="141128945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8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8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88" name="死锁产生的原因是（）…"/>
          <p:cNvSpPr/>
          <p:nvPr/>
        </p:nvSpPr>
        <p:spPr>
          <a:xfrm>
            <a:off x="6222706" y="3977805"/>
            <a:ext cx="11938588"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死锁产生的原因是（）</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A:一个进程竞争有限的资源</a:t>
            </a:r>
          </a:p>
          <a:p>
            <a:pPr algn="l">
              <a:lnSpc>
                <a:spcPct val="110000"/>
              </a:lnSpc>
              <a:defRPr sz="4800">
                <a:latin typeface="Lantinghei SC Extralight"/>
                <a:ea typeface="Lantinghei SC Extralight"/>
                <a:cs typeface="Lantinghei SC Extralight"/>
                <a:sym typeface="Lantinghei SC Extralight"/>
              </a:defRPr>
            </a:pPr>
            <a:r>
              <a:t>B:一个进程竞争无限的资源</a:t>
            </a:r>
          </a:p>
          <a:p>
            <a:pPr algn="l">
              <a:lnSpc>
                <a:spcPct val="110000"/>
              </a:lnSpc>
              <a:defRPr sz="4800">
                <a:latin typeface="Lantinghei SC Extralight"/>
                <a:ea typeface="Lantinghei SC Extralight"/>
                <a:cs typeface="Lantinghei SC Extralight"/>
                <a:sym typeface="Lantinghei SC Extralight"/>
              </a:defRPr>
            </a:pPr>
            <a:r>
              <a:t>C:多个进程竞争有限的资源</a:t>
            </a:r>
          </a:p>
          <a:p>
            <a:pPr algn="l">
              <a:lnSpc>
                <a:spcPct val="110000"/>
              </a:lnSpc>
              <a:defRPr sz="4800">
                <a:latin typeface="Lantinghei SC Extralight"/>
                <a:ea typeface="Lantinghei SC Extralight"/>
                <a:cs typeface="Lantinghei SC Extralight"/>
                <a:sym typeface="Lantinghei SC Extralight"/>
              </a:defRPr>
            </a:pPr>
            <a:r>
              <a:t>D:多个进程竞争无限的资源</a:t>
            </a:r>
          </a:p>
        </p:txBody>
      </p:sp>
    </p:spTree>
    <p:extLst>
      <p:ext uri="{BB962C8B-B14F-4D97-AF65-F5344CB8AC3E}">
        <p14:creationId xmlns:p14="http://schemas.microsoft.com/office/powerpoint/2010/main" val="58502268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9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9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93" name="死锁产生的原因是（C）…"/>
          <p:cNvSpPr/>
          <p:nvPr/>
        </p:nvSpPr>
        <p:spPr>
          <a:xfrm>
            <a:off x="6222706" y="3977805"/>
            <a:ext cx="11938588"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死锁产生的原因是（</a:t>
            </a:r>
            <a:r>
              <a:rPr>
                <a:solidFill>
                  <a:schemeClr val="accent5"/>
                </a:solidFill>
                <a:latin typeface="Lantinghei SC Demibold"/>
                <a:ea typeface="Lantinghei SC Demibold"/>
                <a:cs typeface="Lantinghei SC Demibold"/>
                <a:sym typeface="Lantinghei SC Demibold"/>
              </a:rPr>
              <a:t>C</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A:一个进程竞争有限的资源</a:t>
            </a:r>
          </a:p>
          <a:p>
            <a:pPr algn="l">
              <a:lnSpc>
                <a:spcPct val="110000"/>
              </a:lnSpc>
              <a:defRPr sz="4800">
                <a:latin typeface="Lantinghei SC Extralight"/>
                <a:ea typeface="Lantinghei SC Extralight"/>
                <a:cs typeface="Lantinghei SC Extralight"/>
                <a:sym typeface="Lantinghei SC Extralight"/>
              </a:defRPr>
            </a:pPr>
            <a:r>
              <a:t>B:一个进程竞争无限的资源</a:t>
            </a: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C:多个进程竞争有限的资源</a:t>
            </a:r>
          </a:p>
          <a:p>
            <a:pPr algn="l">
              <a:lnSpc>
                <a:spcPct val="110000"/>
              </a:lnSpc>
              <a:defRPr sz="4800">
                <a:latin typeface="Lantinghei SC Extralight"/>
                <a:ea typeface="Lantinghei SC Extralight"/>
                <a:cs typeface="Lantinghei SC Extralight"/>
                <a:sym typeface="Lantinghei SC Extralight"/>
              </a:defRPr>
            </a:pPr>
            <a:r>
              <a:t>D:多个进程竞争无限的资源</a:t>
            </a:r>
          </a:p>
        </p:txBody>
      </p:sp>
    </p:spTree>
    <p:extLst>
      <p:ext uri="{BB962C8B-B14F-4D97-AF65-F5344CB8AC3E}">
        <p14:creationId xmlns:p14="http://schemas.microsoft.com/office/powerpoint/2010/main" val="129611402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15" name="简答题：…"/>
          <p:cNvSpPr/>
          <p:nvPr/>
        </p:nvSpPr>
        <p:spPr>
          <a:xfrm>
            <a:off x="1098549" y="2514599"/>
            <a:ext cx="1090930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简答题：</a:t>
            </a:r>
          </a:p>
          <a:p>
            <a:r>
              <a:t>什么是死锁？引起死锁的原因是什么？</a:t>
            </a:r>
          </a:p>
        </p:txBody>
      </p:sp>
      <p:sp>
        <p:nvSpPr>
          <p:cNvPr id="131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1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108059162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20" name="简答题：…"/>
          <p:cNvSpPr/>
          <p:nvPr/>
        </p:nvSpPr>
        <p:spPr>
          <a:xfrm>
            <a:off x="1098549" y="2514599"/>
            <a:ext cx="1090930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简答题：</a:t>
            </a:r>
          </a:p>
          <a:p>
            <a:r>
              <a:t>什么是死锁？引起死锁的原因是什么？</a:t>
            </a:r>
          </a:p>
        </p:txBody>
      </p:sp>
      <p:sp>
        <p:nvSpPr>
          <p:cNvPr id="132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22" name="由于多个进程竞争共享资源而引起的进程不能向前推进的僵死状态称为死锁。"/>
          <p:cNvSpPr/>
          <p:nvPr/>
        </p:nvSpPr>
        <p:spPr>
          <a:xfrm>
            <a:off x="1098549" y="5100082"/>
            <a:ext cx="21281332"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由于多个进程竞争共享资源而引起的进程不能向前推进的僵死状态称为死锁。</a:t>
            </a:r>
          </a:p>
        </p:txBody>
      </p:sp>
      <p:sp>
        <p:nvSpPr>
          <p:cNvPr id="1323" name="引起死锁的原因竞争共享资源且分配资源的顺序不当。"/>
          <p:cNvSpPr/>
          <p:nvPr/>
        </p:nvSpPr>
        <p:spPr>
          <a:xfrm>
            <a:off x="1098549" y="6979682"/>
            <a:ext cx="1552198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引起死锁的原因竞争共享资源且分配资源的顺序不当。</a:t>
            </a:r>
          </a:p>
        </p:txBody>
      </p:sp>
      <p:sp>
        <p:nvSpPr>
          <p:cNvPr id="132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 name="3.6 第六节 死锁"/>
          <p:cNvSpPr/>
          <p:nvPr/>
        </p:nvSpPr>
        <p:spPr>
          <a:xfrm>
            <a:off x="315271" y="127617"/>
            <a:ext cx="3565079"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3.6 第六节 死锁</a:t>
            </a:r>
          </a:p>
        </p:txBody>
      </p:sp>
    </p:spTree>
    <p:extLst>
      <p:ext uri="{BB962C8B-B14F-4D97-AF65-F5344CB8AC3E}">
        <p14:creationId xmlns:p14="http://schemas.microsoft.com/office/powerpoint/2010/main" val="23427231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2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28"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29"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30"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Tree>
    <p:extLst>
      <p:ext uri="{BB962C8B-B14F-4D97-AF65-F5344CB8AC3E}">
        <p14:creationId xmlns:p14="http://schemas.microsoft.com/office/powerpoint/2010/main" val="107718921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3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36"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37"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38"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9"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59898624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3.5.1.0 多处理器系统（MultiProcessor Systems，MPS）的类型"/>
          <p:cNvSpPr/>
          <p:nvPr/>
        </p:nvSpPr>
        <p:spPr>
          <a:xfrm>
            <a:off x="33917" y="161029"/>
            <a:ext cx="741228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3.5.1.0 多处理器系统（MultiProcessor Systems，MPS）的类型</a:t>
            </a:r>
          </a:p>
        </p:txBody>
      </p:sp>
      <p:sp>
        <p:nvSpPr>
          <p:cNvPr id="27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77"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pic>
        <p:nvPicPr>
          <p:cNvPr id="279" name="屏幕快照 2018-02-28 下午3.08.36.png" descr="屏幕快照 2018-02-28 下午3.08.36.png"/>
          <p:cNvPicPr>
            <a:picLocks noChangeAspect="1"/>
          </p:cNvPicPr>
          <p:nvPr/>
        </p:nvPicPr>
        <p:blipFill>
          <a:blip r:embed="rId3">
            <a:extLst/>
          </a:blip>
          <a:srcRect l="3627" t="11363" r="9722"/>
          <a:stretch>
            <a:fillRect/>
          </a:stretch>
        </p:blipFill>
        <p:spPr>
          <a:xfrm>
            <a:off x="1650578" y="4161353"/>
            <a:ext cx="5519342" cy="6508709"/>
          </a:xfrm>
          <a:custGeom>
            <a:avLst/>
            <a:gdLst/>
            <a:ahLst/>
            <a:cxnLst>
              <a:cxn ang="0">
                <a:pos x="wd2" y="hd2"/>
              </a:cxn>
              <a:cxn ang="5400000">
                <a:pos x="wd2" y="hd2"/>
              </a:cxn>
              <a:cxn ang="10800000">
                <a:pos x="wd2" y="hd2"/>
              </a:cxn>
              <a:cxn ang="16200000">
                <a:pos x="wd2" y="hd2"/>
              </a:cxn>
            </a:cxnLst>
            <a:rect l="0" t="0" r="r" b="b"/>
            <a:pathLst>
              <a:path w="21599" h="21600" extrusionOk="0">
                <a:moveTo>
                  <a:pt x="5099" y="0"/>
                </a:moveTo>
                <a:lnTo>
                  <a:pt x="5099" y="263"/>
                </a:lnTo>
                <a:cubicBezTo>
                  <a:pt x="5099" y="580"/>
                  <a:pt x="4790" y="826"/>
                  <a:pt x="4507" y="734"/>
                </a:cubicBezTo>
                <a:cubicBezTo>
                  <a:pt x="4395" y="697"/>
                  <a:pt x="4335" y="713"/>
                  <a:pt x="4375" y="768"/>
                </a:cubicBezTo>
                <a:cubicBezTo>
                  <a:pt x="4415" y="823"/>
                  <a:pt x="4391" y="996"/>
                  <a:pt x="4321" y="1154"/>
                </a:cubicBezTo>
                <a:cubicBezTo>
                  <a:pt x="4231" y="1355"/>
                  <a:pt x="4096" y="1440"/>
                  <a:pt x="3870" y="1440"/>
                </a:cubicBezTo>
                <a:cubicBezTo>
                  <a:pt x="3603" y="1440"/>
                  <a:pt x="3543" y="1501"/>
                  <a:pt x="3509" y="1800"/>
                </a:cubicBezTo>
                <a:cubicBezTo>
                  <a:pt x="3473" y="2117"/>
                  <a:pt x="3417" y="2164"/>
                  <a:pt x="3044" y="2194"/>
                </a:cubicBezTo>
                <a:cubicBezTo>
                  <a:pt x="2696" y="2223"/>
                  <a:pt x="2620" y="2277"/>
                  <a:pt x="2620" y="2493"/>
                </a:cubicBezTo>
                <a:cubicBezTo>
                  <a:pt x="2620" y="2768"/>
                  <a:pt x="2468" y="2898"/>
                  <a:pt x="2112" y="2930"/>
                </a:cubicBezTo>
                <a:cubicBezTo>
                  <a:pt x="1996" y="2941"/>
                  <a:pt x="1736" y="2990"/>
                  <a:pt x="1533" y="3040"/>
                </a:cubicBezTo>
                <a:cubicBezTo>
                  <a:pt x="1314" y="3093"/>
                  <a:pt x="1043" y="3082"/>
                  <a:pt x="862" y="3012"/>
                </a:cubicBezTo>
                <a:cubicBezTo>
                  <a:pt x="695" y="2948"/>
                  <a:pt x="434" y="2923"/>
                  <a:pt x="281" y="2957"/>
                </a:cubicBezTo>
                <a:cubicBezTo>
                  <a:pt x="11" y="3017"/>
                  <a:pt x="4" y="3065"/>
                  <a:pt x="39" y="4749"/>
                </a:cubicBezTo>
                <a:lnTo>
                  <a:pt x="75" y="6480"/>
                </a:lnTo>
                <a:lnTo>
                  <a:pt x="466" y="6444"/>
                </a:lnTo>
                <a:cubicBezTo>
                  <a:pt x="1875" y="6315"/>
                  <a:pt x="3084" y="6309"/>
                  <a:pt x="3352" y="6431"/>
                </a:cubicBezTo>
                <a:cubicBezTo>
                  <a:pt x="3514" y="6505"/>
                  <a:pt x="3767" y="6538"/>
                  <a:pt x="3915" y="6505"/>
                </a:cubicBezTo>
                <a:cubicBezTo>
                  <a:pt x="4243" y="6432"/>
                  <a:pt x="4385" y="6600"/>
                  <a:pt x="4335" y="7006"/>
                </a:cubicBezTo>
                <a:cubicBezTo>
                  <a:pt x="4294" y="7338"/>
                  <a:pt x="4344" y="7365"/>
                  <a:pt x="4703" y="7202"/>
                </a:cubicBezTo>
                <a:cubicBezTo>
                  <a:pt x="4877" y="7123"/>
                  <a:pt x="4986" y="7139"/>
                  <a:pt x="5104" y="7260"/>
                </a:cubicBezTo>
                <a:cubicBezTo>
                  <a:pt x="5264" y="7424"/>
                  <a:pt x="5288" y="7576"/>
                  <a:pt x="5378" y="8972"/>
                </a:cubicBezTo>
                <a:lnTo>
                  <a:pt x="5425" y="9692"/>
                </a:lnTo>
                <a:lnTo>
                  <a:pt x="4922" y="9728"/>
                </a:lnTo>
                <a:cubicBezTo>
                  <a:pt x="4135" y="9783"/>
                  <a:pt x="4107" y="9751"/>
                  <a:pt x="4183" y="8902"/>
                </a:cubicBezTo>
                <a:lnTo>
                  <a:pt x="4251" y="8140"/>
                </a:lnTo>
                <a:lnTo>
                  <a:pt x="2126" y="8136"/>
                </a:lnTo>
                <a:lnTo>
                  <a:pt x="0" y="8132"/>
                </a:lnTo>
                <a:lnTo>
                  <a:pt x="17" y="9521"/>
                </a:lnTo>
                <a:lnTo>
                  <a:pt x="34" y="10911"/>
                </a:lnTo>
                <a:lnTo>
                  <a:pt x="2084" y="10911"/>
                </a:lnTo>
                <a:lnTo>
                  <a:pt x="4134" y="10911"/>
                </a:lnTo>
                <a:lnTo>
                  <a:pt x="4164" y="10591"/>
                </a:lnTo>
                <a:cubicBezTo>
                  <a:pt x="4204" y="10151"/>
                  <a:pt x="4276" y="10080"/>
                  <a:pt x="4689" y="10080"/>
                </a:cubicBezTo>
                <a:cubicBezTo>
                  <a:pt x="5318" y="10080"/>
                  <a:pt x="5360" y="10208"/>
                  <a:pt x="5360" y="12138"/>
                </a:cubicBezTo>
                <a:cubicBezTo>
                  <a:pt x="5360" y="14099"/>
                  <a:pt x="5313" y="14226"/>
                  <a:pt x="4617" y="14159"/>
                </a:cubicBezTo>
                <a:cubicBezTo>
                  <a:pt x="4293" y="14127"/>
                  <a:pt x="4251" y="14078"/>
                  <a:pt x="4251" y="13736"/>
                </a:cubicBezTo>
                <a:cubicBezTo>
                  <a:pt x="4251" y="13317"/>
                  <a:pt x="3992" y="13080"/>
                  <a:pt x="3755" y="13281"/>
                </a:cubicBezTo>
                <a:cubicBezTo>
                  <a:pt x="3580" y="13430"/>
                  <a:pt x="1076" y="13447"/>
                  <a:pt x="627" y="13302"/>
                </a:cubicBezTo>
                <a:cubicBezTo>
                  <a:pt x="91" y="13129"/>
                  <a:pt x="33" y="13264"/>
                  <a:pt x="54" y="14677"/>
                </a:cubicBezTo>
                <a:lnTo>
                  <a:pt x="75" y="16006"/>
                </a:lnTo>
                <a:lnTo>
                  <a:pt x="713" y="16041"/>
                </a:lnTo>
                <a:cubicBezTo>
                  <a:pt x="1064" y="16060"/>
                  <a:pt x="1413" y="16022"/>
                  <a:pt x="1489" y="15958"/>
                </a:cubicBezTo>
                <a:cubicBezTo>
                  <a:pt x="1665" y="15809"/>
                  <a:pt x="3491" y="15803"/>
                  <a:pt x="3599" y="15951"/>
                </a:cubicBezTo>
                <a:cubicBezTo>
                  <a:pt x="3643" y="16012"/>
                  <a:pt x="3793" y="16062"/>
                  <a:pt x="3933" y="16062"/>
                </a:cubicBezTo>
                <a:cubicBezTo>
                  <a:pt x="4128" y="16062"/>
                  <a:pt x="4186" y="15985"/>
                  <a:pt x="4186" y="15723"/>
                </a:cubicBezTo>
                <a:cubicBezTo>
                  <a:pt x="4186" y="15537"/>
                  <a:pt x="4133" y="15411"/>
                  <a:pt x="4069" y="15444"/>
                </a:cubicBezTo>
                <a:cubicBezTo>
                  <a:pt x="3885" y="15541"/>
                  <a:pt x="3639" y="15211"/>
                  <a:pt x="3686" y="14932"/>
                </a:cubicBezTo>
                <a:cubicBezTo>
                  <a:pt x="3726" y="14689"/>
                  <a:pt x="3782" y="14677"/>
                  <a:pt x="4773" y="14677"/>
                </a:cubicBezTo>
                <a:lnTo>
                  <a:pt x="5816" y="14677"/>
                </a:lnTo>
                <a:lnTo>
                  <a:pt x="5816" y="15424"/>
                </a:lnTo>
                <a:cubicBezTo>
                  <a:pt x="5816" y="16342"/>
                  <a:pt x="5581" y="16424"/>
                  <a:pt x="5490" y="15538"/>
                </a:cubicBezTo>
                <a:lnTo>
                  <a:pt x="5425" y="14899"/>
                </a:lnTo>
                <a:lnTo>
                  <a:pt x="5332" y="15818"/>
                </a:lnTo>
                <a:cubicBezTo>
                  <a:pt x="5223" y="16881"/>
                  <a:pt x="5189" y="16948"/>
                  <a:pt x="4777" y="16948"/>
                </a:cubicBezTo>
                <a:cubicBezTo>
                  <a:pt x="4556" y="16948"/>
                  <a:pt x="4436" y="17038"/>
                  <a:pt x="4338" y="17276"/>
                </a:cubicBezTo>
                <a:cubicBezTo>
                  <a:pt x="4250" y="17489"/>
                  <a:pt x="4083" y="17630"/>
                  <a:pt x="3861" y="17678"/>
                </a:cubicBezTo>
                <a:cubicBezTo>
                  <a:pt x="3585" y="17736"/>
                  <a:pt x="3526" y="17807"/>
                  <a:pt x="3558" y="18041"/>
                </a:cubicBezTo>
                <a:lnTo>
                  <a:pt x="3599" y="18332"/>
                </a:lnTo>
                <a:lnTo>
                  <a:pt x="1814" y="18363"/>
                </a:lnTo>
                <a:lnTo>
                  <a:pt x="30" y="18394"/>
                </a:lnTo>
                <a:lnTo>
                  <a:pt x="19" y="19806"/>
                </a:lnTo>
                <a:lnTo>
                  <a:pt x="6" y="21219"/>
                </a:lnTo>
                <a:lnTo>
                  <a:pt x="823" y="21209"/>
                </a:lnTo>
                <a:cubicBezTo>
                  <a:pt x="1273" y="21203"/>
                  <a:pt x="1736" y="21161"/>
                  <a:pt x="1853" y="21115"/>
                </a:cubicBezTo>
                <a:cubicBezTo>
                  <a:pt x="1970" y="21070"/>
                  <a:pt x="2351" y="21048"/>
                  <a:pt x="2701" y="21067"/>
                </a:cubicBezTo>
                <a:cubicBezTo>
                  <a:pt x="3214" y="21094"/>
                  <a:pt x="3363" y="21150"/>
                  <a:pt x="3467" y="21351"/>
                </a:cubicBezTo>
                <a:cubicBezTo>
                  <a:pt x="3545" y="21503"/>
                  <a:pt x="3710" y="21600"/>
                  <a:pt x="3887" y="21600"/>
                </a:cubicBezTo>
                <a:cubicBezTo>
                  <a:pt x="4175" y="21600"/>
                  <a:pt x="4180" y="21574"/>
                  <a:pt x="4215" y="19966"/>
                </a:cubicBezTo>
                <a:lnTo>
                  <a:pt x="4251" y="18332"/>
                </a:lnTo>
                <a:lnTo>
                  <a:pt x="4675" y="18298"/>
                </a:lnTo>
                <a:cubicBezTo>
                  <a:pt x="5023" y="18270"/>
                  <a:pt x="5099" y="18215"/>
                  <a:pt x="5099" y="17999"/>
                </a:cubicBezTo>
                <a:cubicBezTo>
                  <a:pt x="5099" y="17748"/>
                  <a:pt x="5271" y="17579"/>
                  <a:pt x="5556" y="17549"/>
                </a:cubicBezTo>
                <a:cubicBezTo>
                  <a:pt x="5627" y="17541"/>
                  <a:pt x="5756" y="17528"/>
                  <a:pt x="5841" y="17518"/>
                </a:cubicBezTo>
                <a:cubicBezTo>
                  <a:pt x="5927" y="17509"/>
                  <a:pt x="6015" y="17340"/>
                  <a:pt x="6037" y="17142"/>
                </a:cubicBezTo>
                <a:cubicBezTo>
                  <a:pt x="6078" y="16785"/>
                  <a:pt x="6086" y="16781"/>
                  <a:pt x="6840" y="16748"/>
                </a:cubicBezTo>
                <a:cubicBezTo>
                  <a:pt x="7312" y="16727"/>
                  <a:pt x="7675" y="16768"/>
                  <a:pt x="7797" y="16853"/>
                </a:cubicBezTo>
                <a:cubicBezTo>
                  <a:pt x="7961" y="16969"/>
                  <a:pt x="7986" y="16956"/>
                  <a:pt x="7949" y="16776"/>
                </a:cubicBezTo>
                <a:cubicBezTo>
                  <a:pt x="7906" y="16567"/>
                  <a:pt x="8003" y="16560"/>
                  <a:pt x="10841" y="16560"/>
                </a:cubicBezTo>
                <a:lnTo>
                  <a:pt x="13778" y="16560"/>
                </a:lnTo>
                <a:lnTo>
                  <a:pt x="13817" y="17380"/>
                </a:lnTo>
                <a:cubicBezTo>
                  <a:pt x="13838" y="17831"/>
                  <a:pt x="13808" y="18241"/>
                  <a:pt x="13750" y="18290"/>
                </a:cubicBezTo>
                <a:cubicBezTo>
                  <a:pt x="13691" y="18340"/>
                  <a:pt x="13308" y="18389"/>
                  <a:pt x="12899" y="18401"/>
                </a:cubicBezTo>
                <a:cubicBezTo>
                  <a:pt x="12162" y="18421"/>
                  <a:pt x="12153" y="18424"/>
                  <a:pt x="12194" y="18737"/>
                </a:cubicBezTo>
                <a:cubicBezTo>
                  <a:pt x="12216" y="18910"/>
                  <a:pt x="12273" y="19086"/>
                  <a:pt x="12321" y="19127"/>
                </a:cubicBezTo>
                <a:cubicBezTo>
                  <a:pt x="12443" y="19230"/>
                  <a:pt x="12429" y="20468"/>
                  <a:pt x="12305" y="20533"/>
                </a:cubicBezTo>
                <a:cubicBezTo>
                  <a:pt x="12249" y="20563"/>
                  <a:pt x="12190" y="20727"/>
                  <a:pt x="12175" y="20899"/>
                </a:cubicBezTo>
                <a:cubicBezTo>
                  <a:pt x="12150" y="21181"/>
                  <a:pt x="12188" y="21211"/>
                  <a:pt x="12540" y="21202"/>
                </a:cubicBezTo>
                <a:cubicBezTo>
                  <a:pt x="12756" y="21197"/>
                  <a:pt x="12969" y="21160"/>
                  <a:pt x="13017" y="21119"/>
                </a:cubicBezTo>
                <a:cubicBezTo>
                  <a:pt x="13155" y="21002"/>
                  <a:pt x="14603" y="21035"/>
                  <a:pt x="14693" y="21157"/>
                </a:cubicBezTo>
                <a:cubicBezTo>
                  <a:pt x="14737" y="21219"/>
                  <a:pt x="14946" y="21259"/>
                  <a:pt x="15157" y="21246"/>
                </a:cubicBezTo>
                <a:cubicBezTo>
                  <a:pt x="15457" y="21226"/>
                  <a:pt x="15539" y="21167"/>
                  <a:pt x="15539" y="20973"/>
                </a:cubicBezTo>
                <a:cubicBezTo>
                  <a:pt x="15539" y="20837"/>
                  <a:pt x="15478" y="20695"/>
                  <a:pt x="15402" y="20656"/>
                </a:cubicBezTo>
                <a:cubicBezTo>
                  <a:pt x="15308" y="20606"/>
                  <a:pt x="15310" y="20538"/>
                  <a:pt x="15409" y="20437"/>
                </a:cubicBezTo>
                <a:cubicBezTo>
                  <a:pt x="15487" y="20356"/>
                  <a:pt x="15502" y="20264"/>
                  <a:pt x="15440" y="20232"/>
                </a:cubicBezTo>
                <a:cubicBezTo>
                  <a:pt x="15305" y="20161"/>
                  <a:pt x="15325" y="19189"/>
                  <a:pt x="15468" y="18913"/>
                </a:cubicBezTo>
                <a:cubicBezTo>
                  <a:pt x="15656" y="18549"/>
                  <a:pt x="15457" y="18401"/>
                  <a:pt x="14731" y="18365"/>
                </a:cubicBezTo>
                <a:lnTo>
                  <a:pt x="14039" y="18332"/>
                </a:lnTo>
                <a:lnTo>
                  <a:pt x="14000" y="17624"/>
                </a:lnTo>
                <a:cubicBezTo>
                  <a:pt x="13954" y="16804"/>
                  <a:pt x="14030" y="16540"/>
                  <a:pt x="14269" y="16695"/>
                </a:cubicBezTo>
                <a:cubicBezTo>
                  <a:pt x="14358" y="16753"/>
                  <a:pt x="14789" y="16786"/>
                  <a:pt x="15228" y="16768"/>
                </a:cubicBezTo>
                <a:cubicBezTo>
                  <a:pt x="16141" y="16730"/>
                  <a:pt x="16468" y="16870"/>
                  <a:pt x="16499" y="17309"/>
                </a:cubicBezTo>
                <a:cubicBezTo>
                  <a:pt x="16516" y="17556"/>
                  <a:pt x="16566" y="17592"/>
                  <a:pt x="16814" y="17539"/>
                </a:cubicBezTo>
                <a:cubicBezTo>
                  <a:pt x="17218" y="17453"/>
                  <a:pt x="17475" y="17662"/>
                  <a:pt x="17397" y="18011"/>
                </a:cubicBezTo>
                <a:cubicBezTo>
                  <a:pt x="17341" y="18260"/>
                  <a:pt x="17373" y="18292"/>
                  <a:pt x="17644" y="18263"/>
                </a:cubicBezTo>
                <a:cubicBezTo>
                  <a:pt x="18247" y="18196"/>
                  <a:pt x="18294" y="18310"/>
                  <a:pt x="18273" y="19788"/>
                </a:cubicBezTo>
                <a:cubicBezTo>
                  <a:pt x="18262" y="20548"/>
                  <a:pt x="18288" y="21200"/>
                  <a:pt x="18332" y="21236"/>
                </a:cubicBezTo>
                <a:cubicBezTo>
                  <a:pt x="18375" y="21273"/>
                  <a:pt x="18634" y="21240"/>
                  <a:pt x="18909" y="21163"/>
                </a:cubicBezTo>
                <a:cubicBezTo>
                  <a:pt x="19366" y="21035"/>
                  <a:pt x="20227" y="21043"/>
                  <a:pt x="21185" y="21184"/>
                </a:cubicBezTo>
                <a:cubicBezTo>
                  <a:pt x="21396" y="21215"/>
                  <a:pt x="21547" y="21186"/>
                  <a:pt x="21553" y="21114"/>
                </a:cubicBezTo>
                <a:cubicBezTo>
                  <a:pt x="21561" y="21006"/>
                  <a:pt x="21556" y="18897"/>
                  <a:pt x="21547" y="18526"/>
                </a:cubicBezTo>
                <a:cubicBezTo>
                  <a:pt x="21544" y="18425"/>
                  <a:pt x="21198" y="18388"/>
                  <a:pt x="20261" y="18388"/>
                </a:cubicBezTo>
                <a:cubicBezTo>
                  <a:pt x="18963" y="18388"/>
                  <a:pt x="18739" y="18344"/>
                  <a:pt x="18899" y="18124"/>
                </a:cubicBezTo>
                <a:cubicBezTo>
                  <a:pt x="19071" y="17888"/>
                  <a:pt x="19021" y="17642"/>
                  <a:pt x="18812" y="17688"/>
                </a:cubicBezTo>
                <a:cubicBezTo>
                  <a:pt x="18519" y="17753"/>
                  <a:pt x="18141" y="17485"/>
                  <a:pt x="18116" y="17194"/>
                </a:cubicBezTo>
                <a:cubicBezTo>
                  <a:pt x="18099" y="17004"/>
                  <a:pt x="18013" y="16948"/>
                  <a:pt x="17738" y="16948"/>
                </a:cubicBezTo>
                <a:cubicBezTo>
                  <a:pt x="17335" y="16948"/>
                  <a:pt x="17247" y="16867"/>
                  <a:pt x="17207" y="16459"/>
                </a:cubicBezTo>
                <a:cubicBezTo>
                  <a:pt x="17175" y="16132"/>
                  <a:pt x="17024" y="16101"/>
                  <a:pt x="16622" y="16340"/>
                </a:cubicBezTo>
                <a:cubicBezTo>
                  <a:pt x="16467" y="16432"/>
                  <a:pt x="16313" y="16469"/>
                  <a:pt x="16280" y="16423"/>
                </a:cubicBezTo>
                <a:cubicBezTo>
                  <a:pt x="16146" y="16237"/>
                  <a:pt x="16192" y="10314"/>
                  <a:pt x="16328" y="10243"/>
                </a:cubicBezTo>
                <a:cubicBezTo>
                  <a:pt x="16412" y="10199"/>
                  <a:pt x="16421" y="10121"/>
                  <a:pt x="16348" y="10043"/>
                </a:cubicBezTo>
                <a:cubicBezTo>
                  <a:pt x="16283" y="9972"/>
                  <a:pt x="16237" y="9466"/>
                  <a:pt x="16244" y="8918"/>
                </a:cubicBezTo>
                <a:lnTo>
                  <a:pt x="16258" y="7922"/>
                </a:lnTo>
                <a:lnTo>
                  <a:pt x="16747" y="7956"/>
                </a:lnTo>
                <a:cubicBezTo>
                  <a:pt x="17195" y="7989"/>
                  <a:pt x="17237" y="7968"/>
                  <a:pt x="17237" y="7710"/>
                </a:cubicBezTo>
                <a:cubicBezTo>
                  <a:pt x="17237" y="7399"/>
                  <a:pt x="17539" y="7200"/>
                  <a:pt x="18010" y="7200"/>
                </a:cubicBezTo>
                <a:cubicBezTo>
                  <a:pt x="18077" y="7200"/>
                  <a:pt x="18150" y="7067"/>
                  <a:pt x="18173" y="6904"/>
                </a:cubicBezTo>
                <a:cubicBezTo>
                  <a:pt x="18204" y="6681"/>
                  <a:pt x="18326" y="6575"/>
                  <a:pt x="18672" y="6469"/>
                </a:cubicBezTo>
                <a:cubicBezTo>
                  <a:pt x="19166" y="6319"/>
                  <a:pt x="20659" y="6265"/>
                  <a:pt x="20809" y="6392"/>
                </a:cubicBezTo>
                <a:cubicBezTo>
                  <a:pt x="20983" y="6540"/>
                  <a:pt x="21543" y="6547"/>
                  <a:pt x="21554" y="6401"/>
                </a:cubicBezTo>
                <a:cubicBezTo>
                  <a:pt x="21597" y="5839"/>
                  <a:pt x="21562" y="5119"/>
                  <a:pt x="21483" y="4960"/>
                </a:cubicBezTo>
                <a:cubicBezTo>
                  <a:pt x="21396" y="4784"/>
                  <a:pt x="21435" y="4075"/>
                  <a:pt x="21578" y="3264"/>
                </a:cubicBezTo>
                <a:cubicBezTo>
                  <a:pt x="21591" y="3188"/>
                  <a:pt x="21599" y="3129"/>
                  <a:pt x="21599" y="3083"/>
                </a:cubicBezTo>
                <a:cubicBezTo>
                  <a:pt x="21600" y="2947"/>
                  <a:pt x="21528" y="2932"/>
                  <a:pt x="21297" y="2942"/>
                </a:cubicBezTo>
                <a:cubicBezTo>
                  <a:pt x="21109" y="2951"/>
                  <a:pt x="20862" y="2992"/>
                  <a:pt x="20747" y="3035"/>
                </a:cubicBezTo>
                <a:cubicBezTo>
                  <a:pt x="20632" y="3077"/>
                  <a:pt x="20049" y="3060"/>
                  <a:pt x="19451" y="2996"/>
                </a:cubicBezTo>
                <a:cubicBezTo>
                  <a:pt x="18854" y="2933"/>
                  <a:pt x="18342" y="2902"/>
                  <a:pt x="18313" y="2927"/>
                </a:cubicBezTo>
                <a:cubicBezTo>
                  <a:pt x="18284" y="2951"/>
                  <a:pt x="18251" y="3636"/>
                  <a:pt x="18238" y="4449"/>
                </a:cubicBezTo>
                <a:lnTo>
                  <a:pt x="18215" y="5926"/>
                </a:lnTo>
                <a:lnTo>
                  <a:pt x="17821" y="5893"/>
                </a:lnTo>
                <a:cubicBezTo>
                  <a:pt x="17476" y="5863"/>
                  <a:pt x="17421" y="5897"/>
                  <a:pt x="17397" y="6152"/>
                </a:cubicBezTo>
                <a:cubicBezTo>
                  <a:pt x="17356" y="6569"/>
                  <a:pt x="17269" y="6646"/>
                  <a:pt x="16848" y="6646"/>
                </a:cubicBezTo>
                <a:cubicBezTo>
                  <a:pt x="16528" y="6646"/>
                  <a:pt x="16482" y="6684"/>
                  <a:pt x="16513" y="6925"/>
                </a:cubicBezTo>
                <a:cubicBezTo>
                  <a:pt x="16554" y="7244"/>
                  <a:pt x="16383" y="7373"/>
                  <a:pt x="15977" y="7328"/>
                </a:cubicBezTo>
                <a:cubicBezTo>
                  <a:pt x="15822" y="7311"/>
                  <a:pt x="15658" y="7351"/>
                  <a:pt x="15611" y="7415"/>
                </a:cubicBezTo>
                <a:cubicBezTo>
                  <a:pt x="15564" y="7480"/>
                  <a:pt x="15353" y="7532"/>
                  <a:pt x="15145" y="7532"/>
                </a:cubicBezTo>
                <a:cubicBezTo>
                  <a:pt x="14740" y="7532"/>
                  <a:pt x="14495" y="7283"/>
                  <a:pt x="14495" y="6871"/>
                </a:cubicBezTo>
                <a:cubicBezTo>
                  <a:pt x="14495" y="6634"/>
                  <a:pt x="14549" y="6604"/>
                  <a:pt x="15187" y="6485"/>
                </a:cubicBezTo>
                <a:lnTo>
                  <a:pt x="15552" y="6418"/>
                </a:lnTo>
                <a:lnTo>
                  <a:pt x="15474" y="5396"/>
                </a:lnTo>
                <a:cubicBezTo>
                  <a:pt x="15364" y="3946"/>
                  <a:pt x="15363" y="3643"/>
                  <a:pt x="15460" y="3268"/>
                </a:cubicBezTo>
                <a:lnTo>
                  <a:pt x="15545" y="2936"/>
                </a:lnTo>
                <a:lnTo>
                  <a:pt x="13879" y="2942"/>
                </a:lnTo>
                <a:cubicBezTo>
                  <a:pt x="12241" y="2949"/>
                  <a:pt x="12212" y="2953"/>
                  <a:pt x="12169" y="3204"/>
                </a:cubicBezTo>
                <a:cubicBezTo>
                  <a:pt x="12145" y="3345"/>
                  <a:pt x="12189" y="3514"/>
                  <a:pt x="12267" y="3580"/>
                </a:cubicBezTo>
                <a:cubicBezTo>
                  <a:pt x="12436" y="3723"/>
                  <a:pt x="12458" y="4945"/>
                  <a:pt x="12293" y="5031"/>
                </a:cubicBezTo>
                <a:cubicBezTo>
                  <a:pt x="12230" y="5064"/>
                  <a:pt x="12186" y="5404"/>
                  <a:pt x="12195" y="5786"/>
                </a:cubicBezTo>
                <a:cubicBezTo>
                  <a:pt x="12211" y="6426"/>
                  <a:pt x="12235" y="6481"/>
                  <a:pt x="12509" y="6493"/>
                </a:cubicBezTo>
                <a:cubicBezTo>
                  <a:pt x="12672" y="6500"/>
                  <a:pt x="12837" y="6463"/>
                  <a:pt x="12875" y="6410"/>
                </a:cubicBezTo>
                <a:cubicBezTo>
                  <a:pt x="12914" y="6358"/>
                  <a:pt x="13103" y="6308"/>
                  <a:pt x="13296" y="6301"/>
                </a:cubicBezTo>
                <a:lnTo>
                  <a:pt x="13647" y="6288"/>
                </a:lnTo>
                <a:lnTo>
                  <a:pt x="13264" y="6218"/>
                </a:lnTo>
                <a:cubicBezTo>
                  <a:pt x="12727" y="6120"/>
                  <a:pt x="12830" y="5926"/>
                  <a:pt x="13419" y="5926"/>
                </a:cubicBezTo>
                <a:lnTo>
                  <a:pt x="13908" y="5926"/>
                </a:lnTo>
                <a:lnTo>
                  <a:pt x="13908" y="6812"/>
                </a:lnTo>
                <a:lnTo>
                  <a:pt x="13908" y="7698"/>
                </a:lnTo>
                <a:lnTo>
                  <a:pt x="11116" y="7698"/>
                </a:lnTo>
                <a:lnTo>
                  <a:pt x="8322" y="7698"/>
                </a:lnTo>
                <a:lnTo>
                  <a:pt x="8267" y="7206"/>
                </a:lnTo>
                <a:cubicBezTo>
                  <a:pt x="8222" y="6791"/>
                  <a:pt x="8261" y="6683"/>
                  <a:pt x="8516" y="6517"/>
                </a:cubicBezTo>
                <a:cubicBezTo>
                  <a:pt x="8682" y="6408"/>
                  <a:pt x="8965" y="6310"/>
                  <a:pt x="9145" y="6300"/>
                </a:cubicBezTo>
                <a:cubicBezTo>
                  <a:pt x="9324" y="6289"/>
                  <a:pt x="9207" y="6250"/>
                  <a:pt x="8884" y="6214"/>
                </a:cubicBezTo>
                <a:cubicBezTo>
                  <a:pt x="8112" y="6127"/>
                  <a:pt x="8132" y="5935"/>
                  <a:pt x="8917" y="5893"/>
                </a:cubicBezTo>
                <a:lnTo>
                  <a:pt x="9536" y="5858"/>
                </a:lnTo>
                <a:lnTo>
                  <a:pt x="9535" y="4840"/>
                </a:lnTo>
                <a:cubicBezTo>
                  <a:pt x="9533" y="3379"/>
                  <a:pt x="9440" y="3002"/>
                  <a:pt x="9061" y="2921"/>
                </a:cubicBezTo>
                <a:cubicBezTo>
                  <a:pt x="8890" y="2885"/>
                  <a:pt x="8665" y="2915"/>
                  <a:pt x="8561" y="2988"/>
                </a:cubicBezTo>
                <a:cubicBezTo>
                  <a:pt x="8369" y="3123"/>
                  <a:pt x="7069" y="3094"/>
                  <a:pt x="6404" y="2940"/>
                </a:cubicBezTo>
                <a:lnTo>
                  <a:pt x="6077" y="2865"/>
                </a:lnTo>
                <a:lnTo>
                  <a:pt x="6099" y="4558"/>
                </a:lnTo>
                <a:cubicBezTo>
                  <a:pt x="6111" y="5490"/>
                  <a:pt x="6065" y="6340"/>
                  <a:pt x="5997" y="6448"/>
                </a:cubicBezTo>
                <a:cubicBezTo>
                  <a:pt x="5867" y="6654"/>
                  <a:pt x="5300" y="6721"/>
                  <a:pt x="5172" y="6546"/>
                </a:cubicBezTo>
                <a:cubicBezTo>
                  <a:pt x="5132" y="6490"/>
                  <a:pt x="5085" y="6314"/>
                  <a:pt x="5069" y="6155"/>
                </a:cubicBezTo>
                <a:cubicBezTo>
                  <a:pt x="5054" y="5996"/>
                  <a:pt x="4982" y="5886"/>
                  <a:pt x="4908" y="5910"/>
                </a:cubicBezTo>
                <a:cubicBezTo>
                  <a:pt x="4834" y="5934"/>
                  <a:pt x="4645" y="5913"/>
                  <a:pt x="4490" y="5864"/>
                </a:cubicBezTo>
                <a:cubicBezTo>
                  <a:pt x="4217" y="5777"/>
                  <a:pt x="4208" y="5719"/>
                  <a:pt x="4211" y="3993"/>
                </a:cubicBezTo>
                <a:cubicBezTo>
                  <a:pt x="4214" y="2109"/>
                  <a:pt x="4268" y="1946"/>
                  <a:pt x="4847" y="2074"/>
                </a:cubicBezTo>
                <a:cubicBezTo>
                  <a:pt x="5032" y="2115"/>
                  <a:pt x="5089" y="2049"/>
                  <a:pt x="5122" y="1756"/>
                </a:cubicBezTo>
                <a:lnTo>
                  <a:pt x="5164" y="1384"/>
                </a:lnTo>
                <a:lnTo>
                  <a:pt x="8166" y="1329"/>
                </a:lnTo>
                <a:lnTo>
                  <a:pt x="11169" y="1274"/>
                </a:lnTo>
                <a:lnTo>
                  <a:pt x="11211" y="637"/>
                </a:lnTo>
                <a:lnTo>
                  <a:pt x="11254" y="0"/>
                </a:lnTo>
                <a:lnTo>
                  <a:pt x="8177" y="0"/>
                </a:lnTo>
                <a:lnTo>
                  <a:pt x="5099" y="0"/>
                </a:lnTo>
                <a:close/>
                <a:moveTo>
                  <a:pt x="18299" y="8141"/>
                </a:moveTo>
                <a:lnTo>
                  <a:pt x="18257" y="8972"/>
                </a:lnTo>
                <a:cubicBezTo>
                  <a:pt x="18234" y="9429"/>
                  <a:pt x="18235" y="10038"/>
                  <a:pt x="18260" y="10326"/>
                </a:cubicBezTo>
                <a:lnTo>
                  <a:pt x="18305" y="10849"/>
                </a:lnTo>
                <a:lnTo>
                  <a:pt x="19760" y="10884"/>
                </a:lnTo>
                <a:cubicBezTo>
                  <a:pt x="20561" y="10904"/>
                  <a:pt x="21301" y="10919"/>
                  <a:pt x="21404" y="10916"/>
                </a:cubicBezTo>
                <a:cubicBezTo>
                  <a:pt x="21523" y="10913"/>
                  <a:pt x="21587" y="10793"/>
                  <a:pt x="21584" y="10579"/>
                </a:cubicBezTo>
                <a:cubicBezTo>
                  <a:pt x="21581" y="10396"/>
                  <a:pt x="21570" y="9772"/>
                  <a:pt x="21561" y="9193"/>
                </a:cubicBezTo>
                <a:lnTo>
                  <a:pt x="21543" y="8141"/>
                </a:lnTo>
                <a:lnTo>
                  <a:pt x="19920" y="8141"/>
                </a:lnTo>
                <a:lnTo>
                  <a:pt x="18299" y="8141"/>
                </a:lnTo>
                <a:close/>
                <a:moveTo>
                  <a:pt x="18405" y="13233"/>
                </a:moveTo>
                <a:cubicBezTo>
                  <a:pt x="18314" y="13252"/>
                  <a:pt x="18289" y="13418"/>
                  <a:pt x="18260" y="13894"/>
                </a:cubicBezTo>
                <a:cubicBezTo>
                  <a:pt x="18236" y="14294"/>
                  <a:pt x="18235" y="14945"/>
                  <a:pt x="18259" y="15341"/>
                </a:cubicBezTo>
                <a:cubicBezTo>
                  <a:pt x="18299" y="16013"/>
                  <a:pt x="18415" y="16215"/>
                  <a:pt x="18607" y="15951"/>
                </a:cubicBezTo>
                <a:cubicBezTo>
                  <a:pt x="18651" y="15890"/>
                  <a:pt x="19236" y="15840"/>
                  <a:pt x="19911" y="15840"/>
                </a:cubicBezTo>
                <a:cubicBezTo>
                  <a:pt x="20587" y="15840"/>
                  <a:pt x="21173" y="15890"/>
                  <a:pt x="21217" y="15951"/>
                </a:cubicBezTo>
                <a:cubicBezTo>
                  <a:pt x="21455" y="16277"/>
                  <a:pt x="21543" y="15939"/>
                  <a:pt x="21543" y="14705"/>
                </a:cubicBezTo>
                <a:lnTo>
                  <a:pt x="21543" y="13347"/>
                </a:lnTo>
                <a:lnTo>
                  <a:pt x="20141" y="13347"/>
                </a:lnTo>
                <a:cubicBezTo>
                  <a:pt x="19369" y="13347"/>
                  <a:pt x="18640" y="13306"/>
                  <a:pt x="18521" y="13256"/>
                </a:cubicBezTo>
                <a:cubicBezTo>
                  <a:pt x="18474" y="13236"/>
                  <a:pt x="18435" y="13226"/>
                  <a:pt x="18405" y="13233"/>
                </a:cubicBezTo>
                <a:close/>
                <a:moveTo>
                  <a:pt x="17221" y="14190"/>
                </a:moveTo>
                <a:cubicBezTo>
                  <a:pt x="17079" y="14190"/>
                  <a:pt x="16931" y="14196"/>
                  <a:pt x="16814" y="14209"/>
                </a:cubicBezTo>
                <a:cubicBezTo>
                  <a:pt x="16580" y="14233"/>
                  <a:pt x="16741" y="14254"/>
                  <a:pt x="17171" y="14255"/>
                </a:cubicBezTo>
                <a:cubicBezTo>
                  <a:pt x="17602" y="14255"/>
                  <a:pt x="17793" y="14235"/>
                  <a:pt x="17597" y="14210"/>
                </a:cubicBezTo>
                <a:cubicBezTo>
                  <a:pt x="17499" y="14197"/>
                  <a:pt x="17363" y="14190"/>
                  <a:pt x="17221" y="14190"/>
                </a:cubicBezTo>
                <a:close/>
                <a:moveTo>
                  <a:pt x="8232" y="18365"/>
                </a:moveTo>
                <a:cubicBezTo>
                  <a:pt x="8124" y="18372"/>
                  <a:pt x="7610" y="18387"/>
                  <a:pt x="7090" y="18397"/>
                </a:cubicBezTo>
                <a:cubicBezTo>
                  <a:pt x="6317" y="18412"/>
                  <a:pt x="6141" y="18449"/>
                  <a:pt x="6132" y="18596"/>
                </a:cubicBezTo>
                <a:cubicBezTo>
                  <a:pt x="6126" y="18695"/>
                  <a:pt x="6111" y="19335"/>
                  <a:pt x="6099" y="20018"/>
                </a:cubicBezTo>
                <a:lnTo>
                  <a:pt x="6077" y="21260"/>
                </a:lnTo>
                <a:lnTo>
                  <a:pt x="6404" y="21227"/>
                </a:lnTo>
                <a:cubicBezTo>
                  <a:pt x="6583" y="21209"/>
                  <a:pt x="6834" y="21155"/>
                  <a:pt x="6961" y="21107"/>
                </a:cubicBezTo>
                <a:cubicBezTo>
                  <a:pt x="7229" y="21006"/>
                  <a:pt x="8701" y="21082"/>
                  <a:pt x="9070" y="21215"/>
                </a:cubicBezTo>
                <a:cubicBezTo>
                  <a:pt x="9274" y="21289"/>
                  <a:pt x="9304" y="21270"/>
                  <a:pt x="9235" y="21117"/>
                </a:cubicBezTo>
                <a:cubicBezTo>
                  <a:pt x="9182" y="20999"/>
                  <a:pt x="9223" y="20903"/>
                  <a:pt x="9344" y="20864"/>
                </a:cubicBezTo>
                <a:cubicBezTo>
                  <a:pt x="9498" y="20813"/>
                  <a:pt x="9536" y="20558"/>
                  <a:pt x="9536" y="19594"/>
                </a:cubicBezTo>
                <a:lnTo>
                  <a:pt x="9536" y="18388"/>
                </a:lnTo>
                <a:lnTo>
                  <a:pt x="8982" y="18371"/>
                </a:lnTo>
                <a:cubicBezTo>
                  <a:pt x="8677" y="18361"/>
                  <a:pt x="8339" y="18358"/>
                  <a:pt x="8232" y="18365"/>
                </a:cubicBezTo>
                <a:close/>
              </a:path>
            </a:pathLst>
          </a:custGeom>
          <a:ln w="12700">
            <a:miter lim="400000"/>
          </a:ln>
        </p:spPr>
      </p:pic>
      <p:grpSp>
        <p:nvGrpSpPr>
          <p:cNvPr id="282" name="多处理器系统的类型"/>
          <p:cNvGrpSpPr/>
          <p:nvPr/>
        </p:nvGrpSpPr>
        <p:grpSpPr>
          <a:xfrm>
            <a:off x="11173609" y="5040152"/>
            <a:ext cx="5981701" cy="1143001"/>
            <a:chOff x="0" y="0"/>
            <a:chExt cx="5981700" cy="1143000"/>
          </a:xfrm>
        </p:grpSpPr>
        <p:sp>
          <p:nvSpPr>
            <p:cNvPr id="281" name="多处理器系统的类型"/>
            <p:cNvSpPr/>
            <p:nvPr/>
          </p:nvSpPr>
          <p:spPr>
            <a:xfrm>
              <a:off x="38100" y="38100"/>
              <a:ext cx="590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多处理器系统的类型</a:t>
              </a:r>
            </a:p>
          </p:txBody>
        </p:sp>
        <p:pic>
          <p:nvPicPr>
            <p:cNvPr id="280" name="多处理器系统的类型" descr="多处理器系统的类型"/>
            <p:cNvPicPr>
              <a:picLocks/>
            </p:cNvPicPr>
            <p:nvPr/>
          </p:nvPicPr>
          <p:blipFill>
            <a:blip r:embed="rId4">
              <a:extLst/>
            </a:blip>
            <a:stretch>
              <a:fillRect/>
            </a:stretch>
          </p:blipFill>
          <p:spPr>
            <a:xfrm>
              <a:off x="0" y="-1"/>
              <a:ext cx="5981701" cy="1143001"/>
            </a:xfrm>
            <a:prstGeom prst="rect">
              <a:avLst/>
            </a:prstGeom>
            <a:effectLst/>
          </p:spPr>
        </p:pic>
      </p:grpSp>
      <p:grpSp>
        <p:nvGrpSpPr>
          <p:cNvPr id="285" name="多处理器系统中进程的分配方式"/>
          <p:cNvGrpSpPr/>
          <p:nvPr/>
        </p:nvGrpSpPr>
        <p:grpSpPr>
          <a:xfrm>
            <a:off x="11173607" y="6844228"/>
            <a:ext cx="9156701" cy="1143001"/>
            <a:chOff x="0" y="0"/>
            <a:chExt cx="9156700" cy="1143000"/>
          </a:xfrm>
        </p:grpSpPr>
        <p:sp>
          <p:nvSpPr>
            <p:cNvPr id="284" name="多处理器系统中进程的分配方式"/>
            <p:cNvSpPr/>
            <p:nvPr/>
          </p:nvSpPr>
          <p:spPr>
            <a:xfrm>
              <a:off x="38100" y="38100"/>
              <a:ext cx="908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多处理器系统中进程的分配方式</a:t>
              </a:r>
            </a:p>
          </p:txBody>
        </p:sp>
        <p:pic>
          <p:nvPicPr>
            <p:cNvPr id="283" name="多处理器系统中进程的分配方式" descr="多处理器系统中进程的分配方式"/>
            <p:cNvPicPr>
              <a:picLocks/>
            </p:cNvPicPr>
            <p:nvPr/>
          </p:nvPicPr>
          <p:blipFill>
            <a:blip r:embed="rId5">
              <a:extLst/>
            </a:blip>
            <a:stretch>
              <a:fillRect/>
            </a:stretch>
          </p:blipFill>
          <p:spPr>
            <a:xfrm>
              <a:off x="0" y="-1"/>
              <a:ext cx="9156701" cy="1143001"/>
            </a:xfrm>
            <a:prstGeom prst="rect">
              <a:avLst/>
            </a:prstGeom>
            <a:effectLst/>
          </p:spPr>
        </p:pic>
      </p:grpSp>
      <p:grpSp>
        <p:nvGrpSpPr>
          <p:cNvPr id="288" name="进程（线程）的调度方式"/>
          <p:cNvGrpSpPr/>
          <p:nvPr/>
        </p:nvGrpSpPr>
        <p:grpSpPr>
          <a:xfrm>
            <a:off x="11173607" y="8648304"/>
            <a:ext cx="7251701" cy="1143001"/>
            <a:chOff x="0" y="0"/>
            <a:chExt cx="7251700" cy="1143000"/>
          </a:xfrm>
        </p:grpSpPr>
        <p:sp>
          <p:nvSpPr>
            <p:cNvPr id="287" name="进程（线程）的调度方式"/>
            <p:cNvSpPr/>
            <p:nvPr/>
          </p:nvSpPr>
          <p:spPr>
            <a:xfrm>
              <a:off x="38100" y="38100"/>
              <a:ext cx="717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进程（线程）的调度方式</a:t>
              </a:r>
            </a:p>
          </p:txBody>
        </p:sp>
        <p:pic>
          <p:nvPicPr>
            <p:cNvPr id="286" name="进程（线程）的调度方式" descr="进程（线程）的调度方式"/>
            <p:cNvPicPr>
              <a:picLocks/>
            </p:cNvPicPr>
            <p:nvPr/>
          </p:nvPicPr>
          <p:blipFill>
            <a:blip r:embed="rId6">
              <a:extLst/>
            </a:blip>
            <a:stretch>
              <a:fillRect/>
            </a:stretch>
          </p:blipFill>
          <p:spPr>
            <a:xfrm>
              <a:off x="0" y="-1"/>
              <a:ext cx="7251701" cy="1143001"/>
            </a:xfrm>
            <a:prstGeom prst="rect">
              <a:avLst/>
            </a:prstGeom>
            <a:effectLst/>
          </p:spPr>
        </p:pic>
      </p:gr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
        <p:nvSpPr>
          <p:cNvPr id="18" name="多处理器系统"/>
          <p:cNvSpPr/>
          <p:nvPr/>
        </p:nvSpPr>
        <p:spPr>
          <a:xfrm>
            <a:off x="582400" y="759915"/>
            <a:ext cx="4561426" cy="1270001"/>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spTree>
    <p:extLst>
      <p:ext uri="{BB962C8B-B14F-4D97-AF65-F5344CB8AC3E}">
        <p14:creationId xmlns:p14="http://schemas.microsoft.com/office/powerpoint/2010/main" val="40897624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4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45"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46"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47"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349"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12"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86085598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5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57"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58"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59"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361"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sp>
        <p:nvSpPr>
          <p:cNvPr id="1363" name="哲学家A拿起左手边的叉子，发现右手边叉子已被哲学家B占用，就放弃了自己手中的叉子？"/>
          <p:cNvSpPr/>
          <p:nvPr/>
        </p:nvSpPr>
        <p:spPr>
          <a:xfrm>
            <a:off x="685676" y="4549785"/>
            <a:ext cx="1196309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哲学家A拿起左手边的叉子，发现右手边叉子已被哲学家B占用，就放弃了自己手中的叉子？</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13"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196200789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6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70"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71"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72"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374"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sp>
        <p:nvSpPr>
          <p:cNvPr id="1376" name="哲学家A拿起左手边的叉子，发现右手边叉子已被哲学家B占用，就放弃了自己手中的叉子？"/>
          <p:cNvSpPr/>
          <p:nvPr/>
        </p:nvSpPr>
        <p:spPr>
          <a:xfrm>
            <a:off x="685676" y="4549785"/>
            <a:ext cx="1196309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哲学家A拿起左手边的叉子，发现右手边叉子已被哲学家B占用，就放弃了自己手中的叉子？</a:t>
            </a:r>
          </a:p>
        </p:txBody>
      </p:sp>
      <p:grpSp>
        <p:nvGrpSpPr>
          <p:cNvPr id="1379" name="请求和保持条件"/>
          <p:cNvGrpSpPr/>
          <p:nvPr/>
        </p:nvGrpSpPr>
        <p:grpSpPr>
          <a:xfrm>
            <a:off x="595308" y="6270718"/>
            <a:ext cx="4743264" cy="1174564"/>
            <a:chOff x="0" y="0"/>
            <a:chExt cx="4743263" cy="1174562"/>
          </a:xfrm>
        </p:grpSpPr>
        <p:sp>
          <p:nvSpPr>
            <p:cNvPr id="1378" name="请求和保持条件"/>
            <p:cNvSpPr/>
            <p:nvPr/>
          </p:nvSpPr>
          <p:spPr>
            <a:xfrm>
              <a:off x="53881" y="53881"/>
              <a:ext cx="463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请求和保持条件</a:t>
              </a:r>
            </a:p>
          </p:txBody>
        </p:sp>
        <p:pic>
          <p:nvPicPr>
            <p:cNvPr id="1377" name="请求和保持条件" descr="请求和保持条件"/>
            <p:cNvPicPr>
              <a:picLocks/>
            </p:cNvPicPr>
            <p:nvPr/>
          </p:nvPicPr>
          <p:blipFill>
            <a:blip r:embed="rId5">
              <a:extLst/>
            </a:blip>
            <a:stretch>
              <a:fillRect/>
            </a:stretch>
          </p:blipFill>
          <p:spPr>
            <a:xfrm>
              <a:off x="0" y="0"/>
              <a:ext cx="4743264" cy="1174564"/>
            </a:xfrm>
            <a:prstGeom prst="rect">
              <a:avLst/>
            </a:prstGeom>
            <a:effectLst/>
          </p:spPr>
        </p:pic>
      </p:gr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16"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3651594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8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386"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387"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388"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390"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sp>
        <p:nvSpPr>
          <p:cNvPr id="1392" name="哲学家A拿起左手边的叉子，发现右手边叉子已被哲学家B占用，就放弃了自己手中的叉子？"/>
          <p:cNvSpPr/>
          <p:nvPr/>
        </p:nvSpPr>
        <p:spPr>
          <a:xfrm>
            <a:off x="685676" y="4549785"/>
            <a:ext cx="1196309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哲学家A拿起左手边的叉子，发现右手边叉子已被哲学家B占用，就放弃了自己手中的叉子？</a:t>
            </a:r>
          </a:p>
        </p:txBody>
      </p:sp>
      <p:sp>
        <p:nvSpPr>
          <p:cNvPr id="1394" name="请求和保持条件"/>
          <p:cNvSpPr/>
          <p:nvPr/>
        </p:nvSpPr>
        <p:spPr>
          <a:xfrm>
            <a:off x="649189" y="6324599"/>
            <a:ext cx="463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请求和保持条件</a:t>
            </a:r>
          </a:p>
        </p:txBody>
      </p:sp>
      <p:sp>
        <p:nvSpPr>
          <p:cNvPr id="1396" name="哲学家A发现右边的叉子已被哲学家B占用，就把哲学家B暴打了一顿，把叉子抢了过来？"/>
          <p:cNvSpPr/>
          <p:nvPr/>
        </p:nvSpPr>
        <p:spPr>
          <a:xfrm>
            <a:off x="588335" y="8031652"/>
            <a:ext cx="11343398"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哲学家A发现右边的叉子已被哲学家B占用，就把哲学家B暴打了一顿，把叉子抢了过来？</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17"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125273110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0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03"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sp>
        <p:nvSpPr>
          <p:cNvPr id="1405"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sp>
        <p:nvSpPr>
          <p:cNvPr id="1407"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408" name="哲学家A拿起左手边的叉子，发现右手边叉子已被哲学家B占用，就放弃了自己手中的叉子？"/>
          <p:cNvSpPr/>
          <p:nvPr/>
        </p:nvSpPr>
        <p:spPr>
          <a:xfrm>
            <a:off x="685676" y="4549785"/>
            <a:ext cx="1196309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哲学家A拿起左手边的叉子，发现右手边叉子已被哲学家B占用，就放弃了自己手中的叉子？</a:t>
            </a:r>
          </a:p>
        </p:txBody>
      </p:sp>
      <p:sp>
        <p:nvSpPr>
          <p:cNvPr id="1410" name="请求和保持条件"/>
          <p:cNvSpPr/>
          <p:nvPr/>
        </p:nvSpPr>
        <p:spPr>
          <a:xfrm>
            <a:off x="642216" y="6305467"/>
            <a:ext cx="463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请求和保持条件</a:t>
            </a:r>
          </a:p>
        </p:txBody>
      </p:sp>
      <p:sp>
        <p:nvSpPr>
          <p:cNvPr id="1412" name="哲学家A发现右边的叉子已被哲学家B占用，就把哲学家B暴打了一顿，把叉子抢了过来？"/>
          <p:cNvSpPr/>
          <p:nvPr/>
        </p:nvSpPr>
        <p:spPr>
          <a:xfrm>
            <a:off x="588335" y="8031652"/>
            <a:ext cx="11343398"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哲学家A发现右边的叉子已被哲学家B占用，就把哲学家B暴打了一顿，把叉子抢了过来？</a:t>
            </a:r>
          </a:p>
        </p:txBody>
      </p:sp>
      <p:sp>
        <p:nvSpPr>
          <p:cNvPr id="1414" name="不剥夺条件"/>
          <p:cNvSpPr/>
          <p:nvPr/>
        </p:nvSpPr>
        <p:spPr>
          <a:xfrm>
            <a:off x="651470" y="9815383"/>
            <a:ext cx="336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pic>
        <p:nvPicPr>
          <p:cNvPr id="1416"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20"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35152888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2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23"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sp>
        <p:nvSpPr>
          <p:cNvPr id="1425" name="互斥条件"/>
          <p:cNvSpPr/>
          <p:nvPr/>
        </p:nvSpPr>
        <p:spPr>
          <a:xfrm>
            <a:off x="680519" y="2833816"/>
            <a:ext cx="273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互斥条件</a:t>
            </a:r>
          </a:p>
        </p:txBody>
      </p:sp>
      <p:sp>
        <p:nvSpPr>
          <p:cNvPr id="1427" name="哲学家A和哲学家B共用一把叉子？"/>
          <p:cNvSpPr/>
          <p:nvPr/>
        </p:nvSpPr>
        <p:spPr>
          <a:xfrm>
            <a:off x="752018" y="1868018"/>
            <a:ext cx="11483325"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哲学家A和哲学家B共用一把叉子？</a:t>
            </a:r>
          </a:p>
        </p:txBody>
      </p:sp>
      <p:sp>
        <p:nvSpPr>
          <p:cNvPr id="1428" name="哲学家A拿起左手边的叉子，发现右手边叉子已被哲学家B占用，就放弃了自己手中的叉子？"/>
          <p:cNvSpPr/>
          <p:nvPr/>
        </p:nvSpPr>
        <p:spPr>
          <a:xfrm>
            <a:off x="685676" y="4549785"/>
            <a:ext cx="1196309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哲学家A拿起左手边的叉子，发现右手边叉子已被哲学家B占用，就放弃了自己手中的叉子？</a:t>
            </a:r>
          </a:p>
        </p:txBody>
      </p:sp>
      <p:sp>
        <p:nvSpPr>
          <p:cNvPr id="1430" name="请求和保持条件"/>
          <p:cNvSpPr/>
          <p:nvPr/>
        </p:nvSpPr>
        <p:spPr>
          <a:xfrm>
            <a:off x="649189" y="6324599"/>
            <a:ext cx="463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请求和保持条件</a:t>
            </a:r>
          </a:p>
        </p:txBody>
      </p:sp>
      <p:sp>
        <p:nvSpPr>
          <p:cNvPr id="1432" name="哲学家A发现右边的叉子已被哲学家B占用，就把哲学家B暴打了一顿，把叉子抢了过来？"/>
          <p:cNvSpPr/>
          <p:nvPr/>
        </p:nvSpPr>
        <p:spPr>
          <a:xfrm>
            <a:off x="588335" y="8031652"/>
            <a:ext cx="11343398"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哲学家A发现右边的叉子已被哲学家B占用，就把哲学家B暴打了一顿，把叉子抢了过来？</a:t>
            </a:r>
          </a:p>
        </p:txBody>
      </p:sp>
      <p:sp>
        <p:nvSpPr>
          <p:cNvPr id="1434" name="不剥夺条件"/>
          <p:cNvSpPr/>
          <p:nvPr/>
        </p:nvSpPr>
        <p:spPr>
          <a:xfrm>
            <a:off x="651470" y="9815383"/>
            <a:ext cx="336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437" name="环路等待条件"/>
          <p:cNvSpPr/>
          <p:nvPr/>
        </p:nvSpPr>
        <p:spPr>
          <a:xfrm>
            <a:off x="639020" y="11567400"/>
            <a:ext cx="4000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1439"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999" y="778965"/>
            <a:ext cx="4848045" cy="914400"/>
          </a:xfrm>
          <a:prstGeom prst="rect">
            <a:avLst/>
          </a:prstGeom>
        </p:spPr>
      </p:pic>
      <p:sp>
        <p:nvSpPr>
          <p:cNvPr id="23"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158539671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4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46" name="产生死锁的必要条件"/>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产生死锁的必要条件</a:t>
            </a:r>
          </a:p>
        </p:txBody>
      </p:sp>
      <p:pic>
        <p:nvPicPr>
          <p:cNvPr id="1447" name="屏幕快照 2018-02-28 下午6.54.35.png" descr="屏幕快照 2018-02-28 下午6.54.35.png"/>
          <p:cNvPicPr>
            <a:picLocks noChangeAspect="1"/>
          </p:cNvPicPr>
          <p:nvPr/>
        </p:nvPicPr>
        <p:blipFill>
          <a:blip r:embed="rId4">
            <a:extLst/>
          </a:blip>
          <a:srcRect l="8046" t="12373" r="12761" b="3482"/>
          <a:stretch>
            <a:fillRect/>
          </a:stretch>
        </p:blipFill>
        <p:spPr>
          <a:xfrm>
            <a:off x="14598423" y="3506219"/>
            <a:ext cx="8152605" cy="8342557"/>
          </a:xfrm>
          <a:custGeom>
            <a:avLst/>
            <a:gdLst/>
            <a:ahLst/>
            <a:cxnLst>
              <a:cxn ang="0">
                <a:pos x="wd2" y="hd2"/>
              </a:cxn>
              <a:cxn ang="5400000">
                <a:pos x="wd2" y="hd2"/>
              </a:cxn>
              <a:cxn ang="10800000">
                <a:pos x="wd2" y="hd2"/>
              </a:cxn>
              <a:cxn ang="16200000">
                <a:pos x="wd2" y="hd2"/>
              </a:cxn>
            </a:cxnLst>
            <a:rect l="0" t="0" r="r" b="b"/>
            <a:pathLst>
              <a:path w="21325" h="21596" extrusionOk="0">
                <a:moveTo>
                  <a:pt x="10539" y="1"/>
                </a:moveTo>
                <a:cubicBezTo>
                  <a:pt x="10300" y="-3"/>
                  <a:pt x="10080" y="10"/>
                  <a:pt x="9975" y="46"/>
                </a:cubicBezTo>
                <a:cubicBezTo>
                  <a:pt x="9515" y="205"/>
                  <a:pt x="9338" y="1063"/>
                  <a:pt x="9638" y="1686"/>
                </a:cubicBezTo>
                <a:cubicBezTo>
                  <a:pt x="9829" y="2082"/>
                  <a:pt x="9745" y="2405"/>
                  <a:pt x="9399" y="2607"/>
                </a:cubicBezTo>
                <a:cubicBezTo>
                  <a:pt x="9233" y="2704"/>
                  <a:pt x="9128" y="2838"/>
                  <a:pt x="9128" y="2956"/>
                </a:cubicBezTo>
                <a:cubicBezTo>
                  <a:pt x="9128" y="3234"/>
                  <a:pt x="9636" y="3882"/>
                  <a:pt x="9970" y="4030"/>
                </a:cubicBezTo>
                <a:cubicBezTo>
                  <a:pt x="10341" y="4195"/>
                  <a:pt x="11183" y="4145"/>
                  <a:pt x="11497" y="3942"/>
                </a:cubicBezTo>
                <a:cubicBezTo>
                  <a:pt x="11897" y="3683"/>
                  <a:pt x="11894" y="3522"/>
                  <a:pt x="11481" y="3158"/>
                </a:cubicBezTo>
                <a:cubicBezTo>
                  <a:pt x="11109" y="2830"/>
                  <a:pt x="11108" y="2829"/>
                  <a:pt x="11238" y="2522"/>
                </a:cubicBezTo>
                <a:cubicBezTo>
                  <a:pt x="11309" y="2353"/>
                  <a:pt x="11398" y="2037"/>
                  <a:pt x="11433" y="1821"/>
                </a:cubicBezTo>
                <a:cubicBezTo>
                  <a:pt x="11501" y="1407"/>
                  <a:pt x="11501" y="242"/>
                  <a:pt x="11433" y="133"/>
                </a:cubicBezTo>
                <a:cubicBezTo>
                  <a:pt x="11387" y="60"/>
                  <a:pt x="10938" y="7"/>
                  <a:pt x="10539" y="1"/>
                </a:cubicBezTo>
                <a:close/>
                <a:moveTo>
                  <a:pt x="10589" y="4873"/>
                </a:moveTo>
                <a:cubicBezTo>
                  <a:pt x="9418" y="4873"/>
                  <a:pt x="8663" y="5032"/>
                  <a:pt x="7624" y="5498"/>
                </a:cubicBezTo>
                <a:cubicBezTo>
                  <a:pt x="5334" y="6526"/>
                  <a:pt x="3707" y="9086"/>
                  <a:pt x="3707" y="11662"/>
                </a:cubicBezTo>
                <a:cubicBezTo>
                  <a:pt x="3707" y="12829"/>
                  <a:pt x="4199" y="14477"/>
                  <a:pt x="4816" y="15376"/>
                </a:cubicBezTo>
                <a:cubicBezTo>
                  <a:pt x="4947" y="15567"/>
                  <a:pt x="5033" y="15759"/>
                  <a:pt x="5007" y="15801"/>
                </a:cubicBezTo>
                <a:cubicBezTo>
                  <a:pt x="4981" y="15843"/>
                  <a:pt x="4992" y="15866"/>
                  <a:pt x="5033" y="15853"/>
                </a:cubicBezTo>
                <a:cubicBezTo>
                  <a:pt x="5123" y="15825"/>
                  <a:pt x="6365" y="17052"/>
                  <a:pt x="6343" y="17147"/>
                </a:cubicBezTo>
                <a:cubicBezTo>
                  <a:pt x="6334" y="17184"/>
                  <a:pt x="6358" y="17205"/>
                  <a:pt x="6395" y="17194"/>
                </a:cubicBezTo>
                <a:cubicBezTo>
                  <a:pt x="6432" y="17183"/>
                  <a:pt x="6748" y="17340"/>
                  <a:pt x="7096" y="17542"/>
                </a:cubicBezTo>
                <a:cubicBezTo>
                  <a:pt x="7444" y="17745"/>
                  <a:pt x="7749" y="17913"/>
                  <a:pt x="7774" y="17914"/>
                </a:cubicBezTo>
                <a:cubicBezTo>
                  <a:pt x="7798" y="17916"/>
                  <a:pt x="7940" y="17966"/>
                  <a:pt x="8089" y="18025"/>
                </a:cubicBezTo>
                <a:cubicBezTo>
                  <a:pt x="8238" y="18085"/>
                  <a:pt x="8646" y="18204"/>
                  <a:pt x="8993" y="18292"/>
                </a:cubicBezTo>
                <a:cubicBezTo>
                  <a:pt x="9798" y="18495"/>
                  <a:pt x="11310" y="18513"/>
                  <a:pt x="12111" y="18327"/>
                </a:cubicBezTo>
                <a:cubicBezTo>
                  <a:pt x="13707" y="17958"/>
                  <a:pt x="14600" y="17438"/>
                  <a:pt x="15807" y="16174"/>
                </a:cubicBezTo>
                <a:cubicBezTo>
                  <a:pt x="16223" y="15738"/>
                  <a:pt x="16555" y="15381"/>
                  <a:pt x="16545" y="15381"/>
                </a:cubicBezTo>
                <a:cubicBezTo>
                  <a:pt x="16518" y="15381"/>
                  <a:pt x="16668" y="15012"/>
                  <a:pt x="16934" y="14423"/>
                </a:cubicBezTo>
                <a:cubicBezTo>
                  <a:pt x="18462" y="11049"/>
                  <a:pt x="16961" y="7029"/>
                  <a:pt x="13601" y="5493"/>
                </a:cubicBezTo>
                <a:cubicBezTo>
                  <a:pt x="12563" y="5019"/>
                  <a:pt x="11853" y="4873"/>
                  <a:pt x="10589" y="4873"/>
                </a:cubicBezTo>
                <a:close/>
                <a:moveTo>
                  <a:pt x="1645" y="6214"/>
                </a:moveTo>
                <a:cubicBezTo>
                  <a:pt x="968" y="6214"/>
                  <a:pt x="465" y="6604"/>
                  <a:pt x="183" y="7352"/>
                </a:cubicBezTo>
                <a:cubicBezTo>
                  <a:pt x="-271" y="8552"/>
                  <a:pt x="161" y="10182"/>
                  <a:pt x="1031" y="10557"/>
                </a:cubicBezTo>
                <a:cubicBezTo>
                  <a:pt x="2210" y="11065"/>
                  <a:pt x="3276" y="10076"/>
                  <a:pt x="3270" y="8482"/>
                </a:cubicBezTo>
                <a:cubicBezTo>
                  <a:pt x="3267" y="7720"/>
                  <a:pt x="3147" y="7278"/>
                  <a:pt x="2827" y="6854"/>
                </a:cubicBezTo>
                <a:cubicBezTo>
                  <a:pt x="2509" y="6434"/>
                  <a:pt x="2104" y="6215"/>
                  <a:pt x="1645" y="6214"/>
                </a:cubicBezTo>
                <a:close/>
                <a:moveTo>
                  <a:pt x="19728" y="6379"/>
                </a:moveTo>
                <a:cubicBezTo>
                  <a:pt x="18570" y="6334"/>
                  <a:pt x="17807" y="7774"/>
                  <a:pt x="18166" y="9328"/>
                </a:cubicBezTo>
                <a:cubicBezTo>
                  <a:pt x="18316" y="9977"/>
                  <a:pt x="18551" y="10365"/>
                  <a:pt x="18965" y="10650"/>
                </a:cubicBezTo>
                <a:cubicBezTo>
                  <a:pt x="19101" y="10743"/>
                  <a:pt x="19204" y="10798"/>
                  <a:pt x="19320" y="10826"/>
                </a:cubicBezTo>
                <a:cubicBezTo>
                  <a:pt x="19320" y="10826"/>
                  <a:pt x="19321" y="10826"/>
                  <a:pt x="19321" y="10826"/>
                </a:cubicBezTo>
                <a:cubicBezTo>
                  <a:pt x="19424" y="10834"/>
                  <a:pt x="19552" y="10840"/>
                  <a:pt x="19717" y="10843"/>
                </a:cubicBezTo>
                <a:cubicBezTo>
                  <a:pt x="19734" y="10842"/>
                  <a:pt x="19746" y="10843"/>
                  <a:pt x="19763" y="10842"/>
                </a:cubicBezTo>
                <a:cubicBezTo>
                  <a:pt x="20740" y="10768"/>
                  <a:pt x="21329" y="9927"/>
                  <a:pt x="21325" y="8612"/>
                </a:cubicBezTo>
                <a:cubicBezTo>
                  <a:pt x="21322" y="7276"/>
                  <a:pt x="20708" y="6417"/>
                  <a:pt x="19728" y="6379"/>
                </a:cubicBezTo>
                <a:close/>
                <a:moveTo>
                  <a:pt x="16114" y="17216"/>
                </a:moveTo>
                <a:cubicBezTo>
                  <a:pt x="15584" y="17217"/>
                  <a:pt x="15324" y="17341"/>
                  <a:pt x="14988" y="17755"/>
                </a:cubicBezTo>
                <a:cubicBezTo>
                  <a:pt x="14795" y="17992"/>
                  <a:pt x="14720" y="18190"/>
                  <a:pt x="14696" y="18537"/>
                </a:cubicBezTo>
                <a:cubicBezTo>
                  <a:pt x="14678" y="18793"/>
                  <a:pt x="14613" y="19062"/>
                  <a:pt x="14552" y="19136"/>
                </a:cubicBezTo>
                <a:cubicBezTo>
                  <a:pt x="14378" y="19343"/>
                  <a:pt x="14522" y="20142"/>
                  <a:pt x="14792" y="20652"/>
                </a:cubicBezTo>
                <a:cubicBezTo>
                  <a:pt x="14802" y="20652"/>
                  <a:pt x="14812" y="20652"/>
                  <a:pt x="14822" y="20657"/>
                </a:cubicBezTo>
                <a:cubicBezTo>
                  <a:pt x="14871" y="20688"/>
                  <a:pt x="14912" y="20652"/>
                  <a:pt x="14912" y="20578"/>
                </a:cubicBezTo>
                <a:cubicBezTo>
                  <a:pt x="14912" y="20312"/>
                  <a:pt x="15090" y="20343"/>
                  <a:pt x="15213" y="20631"/>
                </a:cubicBezTo>
                <a:cubicBezTo>
                  <a:pt x="15282" y="20792"/>
                  <a:pt x="15425" y="21002"/>
                  <a:pt x="15532" y="21096"/>
                </a:cubicBezTo>
                <a:cubicBezTo>
                  <a:pt x="15662" y="21211"/>
                  <a:pt x="15727" y="21356"/>
                  <a:pt x="15720" y="21474"/>
                </a:cubicBezTo>
                <a:cubicBezTo>
                  <a:pt x="15760" y="21485"/>
                  <a:pt x="15795" y="21499"/>
                  <a:pt x="15816" y="21513"/>
                </a:cubicBezTo>
                <a:cubicBezTo>
                  <a:pt x="15895" y="21566"/>
                  <a:pt x="16122" y="21578"/>
                  <a:pt x="16358" y="21542"/>
                </a:cubicBezTo>
                <a:cubicBezTo>
                  <a:pt x="16437" y="21530"/>
                  <a:pt x="16538" y="21523"/>
                  <a:pt x="16631" y="21514"/>
                </a:cubicBezTo>
                <a:cubicBezTo>
                  <a:pt x="16660" y="21449"/>
                  <a:pt x="16729" y="21368"/>
                  <a:pt x="16850" y="21255"/>
                </a:cubicBezTo>
                <a:cubicBezTo>
                  <a:pt x="17018" y="21098"/>
                  <a:pt x="17143" y="20900"/>
                  <a:pt x="17129" y="20813"/>
                </a:cubicBezTo>
                <a:cubicBezTo>
                  <a:pt x="17093" y="20591"/>
                  <a:pt x="17231" y="20365"/>
                  <a:pt x="17443" y="20299"/>
                </a:cubicBezTo>
                <a:cubicBezTo>
                  <a:pt x="17542" y="20267"/>
                  <a:pt x="17623" y="20167"/>
                  <a:pt x="17623" y="20075"/>
                </a:cubicBezTo>
                <a:cubicBezTo>
                  <a:pt x="17623" y="19944"/>
                  <a:pt x="17676" y="19867"/>
                  <a:pt x="17736" y="19855"/>
                </a:cubicBezTo>
                <a:cubicBezTo>
                  <a:pt x="17749" y="19791"/>
                  <a:pt x="17757" y="19740"/>
                  <a:pt x="17766" y="19685"/>
                </a:cubicBezTo>
                <a:cubicBezTo>
                  <a:pt x="17762" y="19616"/>
                  <a:pt x="17757" y="19552"/>
                  <a:pt x="17755" y="19471"/>
                </a:cubicBezTo>
                <a:cubicBezTo>
                  <a:pt x="17751" y="19266"/>
                  <a:pt x="17745" y="19118"/>
                  <a:pt x="17738" y="18971"/>
                </a:cubicBezTo>
                <a:cubicBezTo>
                  <a:pt x="17720" y="18891"/>
                  <a:pt x="17703" y="18812"/>
                  <a:pt x="17676" y="18709"/>
                </a:cubicBezTo>
                <a:cubicBezTo>
                  <a:pt x="17406" y="17653"/>
                  <a:pt x="16946" y="17213"/>
                  <a:pt x="16114" y="17216"/>
                </a:cubicBezTo>
                <a:close/>
                <a:moveTo>
                  <a:pt x="4920" y="17259"/>
                </a:moveTo>
                <a:cubicBezTo>
                  <a:pt x="4490" y="17259"/>
                  <a:pt x="4334" y="17299"/>
                  <a:pt x="4093" y="17471"/>
                </a:cubicBezTo>
                <a:cubicBezTo>
                  <a:pt x="4077" y="17487"/>
                  <a:pt x="4060" y="17503"/>
                  <a:pt x="4040" y="17517"/>
                </a:cubicBezTo>
                <a:cubicBezTo>
                  <a:pt x="4014" y="17535"/>
                  <a:pt x="4000" y="17548"/>
                  <a:pt x="3976" y="17565"/>
                </a:cubicBezTo>
                <a:cubicBezTo>
                  <a:pt x="3362" y="18114"/>
                  <a:pt x="3111" y="19518"/>
                  <a:pt x="3474" y="20480"/>
                </a:cubicBezTo>
                <a:cubicBezTo>
                  <a:pt x="3667" y="20992"/>
                  <a:pt x="3825" y="21198"/>
                  <a:pt x="4204" y="21430"/>
                </a:cubicBezTo>
                <a:cubicBezTo>
                  <a:pt x="4359" y="21524"/>
                  <a:pt x="4644" y="21596"/>
                  <a:pt x="4868" y="21596"/>
                </a:cubicBezTo>
                <a:cubicBezTo>
                  <a:pt x="5700" y="21597"/>
                  <a:pt x="6201" y="21115"/>
                  <a:pt x="6477" y="20051"/>
                </a:cubicBezTo>
                <a:cubicBezTo>
                  <a:pt x="6533" y="19837"/>
                  <a:pt x="6561" y="19683"/>
                  <a:pt x="6570" y="19532"/>
                </a:cubicBezTo>
                <a:cubicBezTo>
                  <a:pt x="6568" y="19397"/>
                  <a:pt x="6560" y="19270"/>
                  <a:pt x="6550" y="19150"/>
                </a:cubicBezTo>
                <a:cubicBezTo>
                  <a:pt x="6540" y="19079"/>
                  <a:pt x="6530" y="19010"/>
                  <a:pt x="6514" y="18923"/>
                </a:cubicBezTo>
                <a:cubicBezTo>
                  <a:pt x="6294" y="17735"/>
                  <a:pt x="5838" y="17259"/>
                  <a:pt x="4920" y="17259"/>
                </a:cubicBezTo>
                <a:close/>
              </a:path>
            </a:pathLst>
          </a:custGeom>
          <a:ln w="12700">
            <a:miter lim="400000"/>
          </a:ln>
        </p:spPr>
      </p:pic>
      <p:sp>
        <p:nvSpPr>
          <p:cNvPr id="1449" name="互斥条件"/>
          <p:cNvSpPr/>
          <p:nvPr/>
        </p:nvSpPr>
        <p:spPr>
          <a:xfrm>
            <a:off x="712071" y="2931200"/>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a:solidFill>
                  <a:schemeClr val="accent5"/>
                </a:solidFill>
              </a:rPr>
              <a:t>互斥条件</a:t>
            </a:r>
          </a:p>
        </p:txBody>
      </p:sp>
      <p:sp>
        <p:nvSpPr>
          <p:cNvPr id="1451" name="哲学家A和哲学家B共用一把叉子？"/>
          <p:cNvSpPr/>
          <p:nvPr/>
        </p:nvSpPr>
        <p:spPr>
          <a:xfrm>
            <a:off x="752018" y="1921324"/>
            <a:ext cx="11483325" cy="795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rPr>
                <a:solidFill>
                  <a:schemeClr val="bg2"/>
                </a:solidFill>
              </a:rPr>
              <a:t>哲学家A和哲学家B共用一把叉子？</a:t>
            </a:r>
          </a:p>
        </p:txBody>
      </p:sp>
      <p:sp>
        <p:nvSpPr>
          <p:cNvPr id="1452" name="哲学家A拿起左手边的叉子，发现右手边叉子已被哲学家B占用，就放弃了自己手中的叉子？"/>
          <p:cNvSpPr/>
          <p:nvPr/>
        </p:nvSpPr>
        <p:spPr>
          <a:xfrm>
            <a:off x="685676" y="4656892"/>
            <a:ext cx="11963093" cy="1487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rPr>
                <a:solidFill>
                  <a:schemeClr val="bg2"/>
                </a:solidFill>
              </a:rPr>
              <a:t>哲学家A拿起左手边的叉子，发现右手边叉子已被哲学家B占用，就放弃了自己手中的叉子？</a:t>
            </a:r>
          </a:p>
        </p:txBody>
      </p:sp>
      <p:sp>
        <p:nvSpPr>
          <p:cNvPr id="1454" name="请求和保持条件"/>
          <p:cNvSpPr/>
          <p:nvPr/>
        </p:nvSpPr>
        <p:spPr>
          <a:xfrm>
            <a:off x="671440" y="6421983"/>
            <a:ext cx="4591000"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a:solidFill>
                  <a:schemeClr val="accent5"/>
                </a:solidFill>
              </a:rPr>
              <a:t>请求和保持条件</a:t>
            </a:r>
          </a:p>
        </p:txBody>
      </p:sp>
      <p:sp>
        <p:nvSpPr>
          <p:cNvPr id="1456" name="哲学家A发现右边的叉子已被哲学家B占用，就把哲学家B暴打了一顿，把叉子抢了过来？"/>
          <p:cNvSpPr/>
          <p:nvPr/>
        </p:nvSpPr>
        <p:spPr>
          <a:xfrm>
            <a:off x="588335" y="8138759"/>
            <a:ext cx="11343398" cy="1487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rPr>
                <a:solidFill>
                  <a:schemeClr val="bg2"/>
                </a:solidFill>
              </a:rPr>
              <a:t>哲学家A发现右边的叉子已被哲学家B占用，就把哲学家B暴打了一顿，把叉子抢了过来？</a:t>
            </a:r>
          </a:p>
        </p:txBody>
      </p:sp>
      <p:sp>
        <p:nvSpPr>
          <p:cNvPr id="1458" name="不剥夺条件"/>
          <p:cNvSpPr/>
          <p:nvPr/>
        </p:nvSpPr>
        <p:spPr>
          <a:xfrm>
            <a:off x="679922" y="9912767"/>
            <a:ext cx="3308598"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a:solidFill>
                  <a:schemeClr val="accent5"/>
                </a:solidFill>
              </a:rPr>
              <a:t>不剥夺条件</a:t>
            </a:r>
          </a:p>
        </p:txBody>
      </p:sp>
      <p:sp>
        <p:nvSpPr>
          <p:cNvPr id="1461" name="环路等待条件"/>
          <p:cNvSpPr/>
          <p:nvPr/>
        </p:nvSpPr>
        <p:spPr>
          <a:xfrm>
            <a:off x="664372" y="11664784"/>
            <a:ext cx="3949799"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a:solidFill>
                  <a:schemeClr val="accent5"/>
                </a:solidFill>
              </a:rPr>
              <a:t>环路等待条件</a:t>
            </a:r>
          </a:p>
        </p:txBody>
      </p:sp>
      <p:sp>
        <p:nvSpPr>
          <p:cNvPr id="1463" name="只有当四个条件同时满足时才会产生死锁"/>
          <p:cNvSpPr/>
          <p:nvPr/>
        </p:nvSpPr>
        <p:spPr>
          <a:xfrm>
            <a:off x="11085882" y="1527566"/>
            <a:ext cx="1155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只有当</a:t>
            </a:r>
            <a:r>
              <a:rPr>
                <a:solidFill>
                  <a:schemeClr val="accent5"/>
                </a:solidFill>
              </a:rPr>
              <a:t>四个条件同时满足</a:t>
            </a:r>
            <a:r>
              <a:t>时才会产生死锁</a:t>
            </a:r>
          </a:p>
        </p:txBody>
      </p:sp>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2641" y="613166"/>
            <a:ext cx="4848045" cy="914400"/>
          </a:xfrm>
          <a:prstGeom prst="rect">
            <a:avLst/>
          </a:prstGeom>
        </p:spPr>
      </p:pic>
      <p:sp>
        <p:nvSpPr>
          <p:cNvPr id="24" name="3.6.1.2 产生死锁的必要条件"/>
          <p:cNvSpPr/>
          <p:nvPr/>
        </p:nvSpPr>
        <p:spPr>
          <a:xfrm>
            <a:off x="33917" y="24745"/>
            <a:ext cx="410368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3.6.1.2 产生死锁的必要条件</a:t>
            </a:r>
          </a:p>
        </p:txBody>
      </p:sp>
    </p:spTree>
    <p:extLst>
      <p:ext uri="{BB962C8B-B14F-4D97-AF65-F5344CB8AC3E}">
        <p14:creationId xmlns:p14="http://schemas.microsoft.com/office/powerpoint/2010/main" val="120871711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7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7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79" name="产生死锁的必要条件不包括（）…"/>
          <p:cNvSpPr/>
          <p:nvPr/>
        </p:nvSpPr>
        <p:spPr>
          <a:xfrm>
            <a:off x="6222706" y="3977805"/>
            <a:ext cx="11938588"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产生死锁的必要条件不包括（）</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A:同步条件</a:t>
            </a:r>
          </a:p>
          <a:p>
            <a:pPr algn="l">
              <a:lnSpc>
                <a:spcPct val="110000"/>
              </a:lnSpc>
              <a:defRPr sz="4800">
                <a:latin typeface="Lantinghei SC Extralight"/>
                <a:ea typeface="Lantinghei SC Extralight"/>
                <a:cs typeface="Lantinghei SC Extralight"/>
                <a:sym typeface="Lantinghei SC Extralight"/>
              </a:defRPr>
            </a:pPr>
            <a:r>
              <a:t>B:互斥条件</a:t>
            </a:r>
          </a:p>
          <a:p>
            <a:pPr algn="l">
              <a:lnSpc>
                <a:spcPct val="110000"/>
              </a:lnSpc>
              <a:defRPr sz="4800">
                <a:latin typeface="Lantinghei SC Extralight"/>
                <a:ea typeface="Lantinghei SC Extralight"/>
                <a:cs typeface="Lantinghei SC Extralight"/>
                <a:sym typeface="Lantinghei SC Extralight"/>
              </a:defRPr>
            </a:pPr>
            <a:r>
              <a:t>C:请求和保持条件</a:t>
            </a:r>
          </a:p>
          <a:p>
            <a:pPr algn="l">
              <a:lnSpc>
                <a:spcPct val="110000"/>
              </a:lnSpc>
              <a:defRPr sz="4800">
                <a:latin typeface="Lantinghei SC Extralight"/>
                <a:ea typeface="Lantinghei SC Extralight"/>
                <a:cs typeface="Lantinghei SC Extralight"/>
                <a:sym typeface="Lantinghei SC Extralight"/>
              </a:defRPr>
            </a:pPr>
            <a:r>
              <a:t>D:不剥夺条件</a:t>
            </a:r>
          </a:p>
        </p:txBody>
      </p:sp>
    </p:spTree>
    <p:extLst>
      <p:ext uri="{BB962C8B-B14F-4D97-AF65-F5344CB8AC3E}">
        <p14:creationId xmlns:p14="http://schemas.microsoft.com/office/powerpoint/2010/main" val="148754810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8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8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84" name="产生死锁的必要条件不包括（A）…"/>
          <p:cNvSpPr/>
          <p:nvPr/>
        </p:nvSpPr>
        <p:spPr>
          <a:xfrm>
            <a:off x="6222706" y="3977805"/>
            <a:ext cx="11938588"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产生死锁的必要条件不包括（</a:t>
            </a:r>
            <a:r>
              <a:rPr>
                <a:solidFill>
                  <a:schemeClr val="accent5"/>
                </a:solidFill>
                <a:latin typeface="Lantinghei SC Demibold"/>
                <a:ea typeface="Lantinghei SC Demibold"/>
                <a:cs typeface="Lantinghei SC Demibold"/>
                <a:sym typeface="Lantinghei SC Demibold"/>
              </a:rPr>
              <a:t>A</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solidFill>
                  <a:schemeClr val="accent5"/>
                </a:solidFill>
                <a:latin typeface="Lantinghei SC Extralight"/>
                <a:ea typeface="Lantinghei SC Extralight"/>
                <a:cs typeface="Lantinghei SC Extralight"/>
                <a:sym typeface="Lantinghei SC Extralight"/>
              </a:defRPr>
            </a:pPr>
            <a:r>
              <a:t>A:同步条件</a:t>
            </a:r>
          </a:p>
          <a:p>
            <a:pPr algn="l">
              <a:lnSpc>
                <a:spcPct val="110000"/>
              </a:lnSpc>
              <a:defRPr sz="4800">
                <a:latin typeface="Lantinghei SC Extralight"/>
                <a:ea typeface="Lantinghei SC Extralight"/>
                <a:cs typeface="Lantinghei SC Extralight"/>
                <a:sym typeface="Lantinghei SC Extralight"/>
              </a:defRPr>
            </a:pPr>
            <a:r>
              <a:t>B:互斥条件</a:t>
            </a:r>
          </a:p>
          <a:p>
            <a:pPr algn="l">
              <a:lnSpc>
                <a:spcPct val="110000"/>
              </a:lnSpc>
              <a:defRPr sz="4800">
                <a:latin typeface="Lantinghei SC Extralight"/>
                <a:ea typeface="Lantinghei SC Extralight"/>
                <a:cs typeface="Lantinghei SC Extralight"/>
                <a:sym typeface="Lantinghei SC Extralight"/>
              </a:defRPr>
            </a:pPr>
            <a:r>
              <a:t>C:请求和保持条件</a:t>
            </a:r>
          </a:p>
          <a:p>
            <a:pPr algn="l">
              <a:lnSpc>
                <a:spcPct val="110000"/>
              </a:lnSpc>
              <a:defRPr sz="4800">
                <a:latin typeface="Lantinghei SC Extralight"/>
                <a:ea typeface="Lantinghei SC Extralight"/>
                <a:cs typeface="Lantinghei SC Extralight"/>
                <a:sym typeface="Lantinghei SC Extralight"/>
              </a:defRPr>
            </a:pPr>
            <a:r>
              <a:t>D:不剥夺条件</a:t>
            </a:r>
          </a:p>
        </p:txBody>
      </p:sp>
    </p:spTree>
    <p:extLst>
      <p:ext uri="{BB962C8B-B14F-4D97-AF65-F5344CB8AC3E}">
        <p14:creationId xmlns:p14="http://schemas.microsoft.com/office/powerpoint/2010/main" val="21633194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8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8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89" name="在死锁产生的必要条件中，______条件指进程已经获得的资源不能被剥夺，只能由进程自己释放。"/>
          <p:cNvSpPr/>
          <p:nvPr/>
        </p:nvSpPr>
        <p:spPr>
          <a:xfrm>
            <a:off x="2848603" y="5927090"/>
            <a:ext cx="18686794"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在死锁产生的必要条件中，______条件指进程已经获得的资源不能被剥夺，只能由进程自己释放。</a:t>
            </a:r>
          </a:p>
        </p:txBody>
      </p:sp>
    </p:spTree>
    <p:extLst>
      <p:ext uri="{BB962C8B-B14F-4D97-AF65-F5344CB8AC3E}">
        <p14:creationId xmlns:p14="http://schemas.microsoft.com/office/powerpoint/2010/main" val="2011012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3.5.1.0 多处理器系统（MultiProcessor Systems，MPS）的类型"/>
          <p:cNvSpPr/>
          <p:nvPr/>
        </p:nvSpPr>
        <p:spPr>
          <a:xfrm>
            <a:off x="33917" y="161029"/>
            <a:ext cx="741228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3.5.1.0 多处理器系统（MultiProcessor Systems，MPS）的类型</a:t>
            </a:r>
          </a:p>
        </p:txBody>
      </p:sp>
      <p:sp>
        <p:nvSpPr>
          <p:cNvPr id="29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94" name="第五节 多处理器调度"/>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多处理器调度</a:t>
            </a:r>
          </a:p>
        </p:txBody>
      </p:sp>
      <p:sp>
        <p:nvSpPr>
          <p:cNvPr id="295" name="多处理器系统"/>
          <p:cNvSpPr/>
          <p:nvPr/>
        </p:nvSpPr>
        <p:spPr>
          <a:xfrm>
            <a:off x="582400" y="759915"/>
            <a:ext cx="456142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多处理器系统</a:t>
            </a:r>
          </a:p>
        </p:txBody>
      </p:sp>
      <p:pic>
        <p:nvPicPr>
          <p:cNvPr id="296" name="屏幕快照 2018-02-28 下午3.08.36.png" descr="屏幕快照 2018-02-28 下午3.08.36.png"/>
          <p:cNvPicPr>
            <a:picLocks noChangeAspect="1"/>
          </p:cNvPicPr>
          <p:nvPr/>
        </p:nvPicPr>
        <p:blipFill>
          <a:blip r:embed="rId4">
            <a:extLst/>
          </a:blip>
          <a:srcRect l="3627" t="11363" r="9722"/>
          <a:stretch>
            <a:fillRect/>
          </a:stretch>
        </p:blipFill>
        <p:spPr>
          <a:xfrm>
            <a:off x="1650578" y="4161353"/>
            <a:ext cx="5519342" cy="6508709"/>
          </a:xfrm>
          <a:custGeom>
            <a:avLst/>
            <a:gdLst/>
            <a:ahLst/>
            <a:cxnLst>
              <a:cxn ang="0">
                <a:pos x="wd2" y="hd2"/>
              </a:cxn>
              <a:cxn ang="5400000">
                <a:pos x="wd2" y="hd2"/>
              </a:cxn>
              <a:cxn ang="10800000">
                <a:pos x="wd2" y="hd2"/>
              </a:cxn>
              <a:cxn ang="16200000">
                <a:pos x="wd2" y="hd2"/>
              </a:cxn>
            </a:cxnLst>
            <a:rect l="0" t="0" r="r" b="b"/>
            <a:pathLst>
              <a:path w="21599" h="21600" extrusionOk="0">
                <a:moveTo>
                  <a:pt x="5099" y="0"/>
                </a:moveTo>
                <a:lnTo>
                  <a:pt x="5099" y="263"/>
                </a:lnTo>
                <a:cubicBezTo>
                  <a:pt x="5099" y="580"/>
                  <a:pt x="4790" y="826"/>
                  <a:pt x="4507" y="734"/>
                </a:cubicBezTo>
                <a:cubicBezTo>
                  <a:pt x="4395" y="697"/>
                  <a:pt x="4335" y="713"/>
                  <a:pt x="4375" y="768"/>
                </a:cubicBezTo>
                <a:cubicBezTo>
                  <a:pt x="4415" y="823"/>
                  <a:pt x="4391" y="996"/>
                  <a:pt x="4321" y="1154"/>
                </a:cubicBezTo>
                <a:cubicBezTo>
                  <a:pt x="4231" y="1355"/>
                  <a:pt x="4096" y="1440"/>
                  <a:pt x="3870" y="1440"/>
                </a:cubicBezTo>
                <a:cubicBezTo>
                  <a:pt x="3603" y="1440"/>
                  <a:pt x="3543" y="1501"/>
                  <a:pt x="3509" y="1800"/>
                </a:cubicBezTo>
                <a:cubicBezTo>
                  <a:pt x="3473" y="2117"/>
                  <a:pt x="3417" y="2164"/>
                  <a:pt x="3044" y="2194"/>
                </a:cubicBezTo>
                <a:cubicBezTo>
                  <a:pt x="2696" y="2223"/>
                  <a:pt x="2620" y="2277"/>
                  <a:pt x="2620" y="2493"/>
                </a:cubicBezTo>
                <a:cubicBezTo>
                  <a:pt x="2620" y="2768"/>
                  <a:pt x="2468" y="2898"/>
                  <a:pt x="2112" y="2930"/>
                </a:cubicBezTo>
                <a:cubicBezTo>
                  <a:pt x="1996" y="2941"/>
                  <a:pt x="1736" y="2990"/>
                  <a:pt x="1533" y="3040"/>
                </a:cubicBezTo>
                <a:cubicBezTo>
                  <a:pt x="1314" y="3093"/>
                  <a:pt x="1043" y="3082"/>
                  <a:pt x="862" y="3012"/>
                </a:cubicBezTo>
                <a:cubicBezTo>
                  <a:pt x="695" y="2948"/>
                  <a:pt x="434" y="2923"/>
                  <a:pt x="281" y="2957"/>
                </a:cubicBezTo>
                <a:cubicBezTo>
                  <a:pt x="11" y="3017"/>
                  <a:pt x="4" y="3065"/>
                  <a:pt x="39" y="4749"/>
                </a:cubicBezTo>
                <a:lnTo>
                  <a:pt x="75" y="6480"/>
                </a:lnTo>
                <a:lnTo>
                  <a:pt x="466" y="6444"/>
                </a:lnTo>
                <a:cubicBezTo>
                  <a:pt x="1875" y="6315"/>
                  <a:pt x="3084" y="6309"/>
                  <a:pt x="3352" y="6431"/>
                </a:cubicBezTo>
                <a:cubicBezTo>
                  <a:pt x="3514" y="6505"/>
                  <a:pt x="3767" y="6538"/>
                  <a:pt x="3915" y="6505"/>
                </a:cubicBezTo>
                <a:cubicBezTo>
                  <a:pt x="4243" y="6432"/>
                  <a:pt x="4385" y="6600"/>
                  <a:pt x="4335" y="7006"/>
                </a:cubicBezTo>
                <a:cubicBezTo>
                  <a:pt x="4294" y="7338"/>
                  <a:pt x="4344" y="7365"/>
                  <a:pt x="4703" y="7202"/>
                </a:cubicBezTo>
                <a:cubicBezTo>
                  <a:pt x="4877" y="7123"/>
                  <a:pt x="4986" y="7139"/>
                  <a:pt x="5104" y="7260"/>
                </a:cubicBezTo>
                <a:cubicBezTo>
                  <a:pt x="5264" y="7424"/>
                  <a:pt x="5288" y="7576"/>
                  <a:pt x="5378" y="8972"/>
                </a:cubicBezTo>
                <a:lnTo>
                  <a:pt x="5425" y="9692"/>
                </a:lnTo>
                <a:lnTo>
                  <a:pt x="4922" y="9728"/>
                </a:lnTo>
                <a:cubicBezTo>
                  <a:pt x="4135" y="9783"/>
                  <a:pt x="4107" y="9751"/>
                  <a:pt x="4183" y="8902"/>
                </a:cubicBezTo>
                <a:lnTo>
                  <a:pt x="4251" y="8140"/>
                </a:lnTo>
                <a:lnTo>
                  <a:pt x="2126" y="8136"/>
                </a:lnTo>
                <a:lnTo>
                  <a:pt x="0" y="8132"/>
                </a:lnTo>
                <a:lnTo>
                  <a:pt x="17" y="9521"/>
                </a:lnTo>
                <a:lnTo>
                  <a:pt x="34" y="10911"/>
                </a:lnTo>
                <a:lnTo>
                  <a:pt x="2084" y="10911"/>
                </a:lnTo>
                <a:lnTo>
                  <a:pt x="4134" y="10911"/>
                </a:lnTo>
                <a:lnTo>
                  <a:pt x="4164" y="10591"/>
                </a:lnTo>
                <a:cubicBezTo>
                  <a:pt x="4204" y="10151"/>
                  <a:pt x="4276" y="10080"/>
                  <a:pt x="4689" y="10080"/>
                </a:cubicBezTo>
                <a:cubicBezTo>
                  <a:pt x="5318" y="10080"/>
                  <a:pt x="5360" y="10208"/>
                  <a:pt x="5360" y="12138"/>
                </a:cubicBezTo>
                <a:cubicBezTo>
                  <a:pt x="5360" y="14099"/>
                  <a:pt x="5313" y="14226"/>
                  <a:pt x="4617" y="14159"/>
                </a:cubicBezTo>
                <a:cubicBezTo>
                  <a:pt x="4293" y="14127"/>
                  <a:pt x="4251" y="14078"/>
                  <a:pt x="4251" y="13736"/>
                </a:cubicBezTo>
                <a:cubicBezTo>
                  <a:pt x="4251" y="13317"/>
                  <a:pt x="3992" y="13080"/>
                  <a:pt x="3755" y="13281"/>
                </a:cubicBezTo>
                <a:cubicBezTo>
                  <a:pt x="3580" y="13430"/>
                  <a:pt x="1076" y="13447"/>
                  <a:pt x="627" y="13302"/>
                </a:cubicBezTo>
                <a:cubicBezTo>
                  <a:pt x="91" y="13129"/>
                  <a:pt x="33" y="13264"/>
                  <a:pt x="54" y="14677"/>
                </a:cubicBezTo>
                <a:lnTo>
                  <a:pt x="75" y="16006"/>
                </a:lnTo>
                <a:lnTo>
                  <a:pt x="713" y="16041"/>
                </a:lnTo>
                <a:cubicBezTo>
                  <a:pt x="1064" y="16060"/>
                  <a:pt x="1413" y="16022"/>
                  <a:pt x="1489" y="15958"/>
                </a:cubicBezTo>
                <a:cubicBezTo>
                  <a:pt x="1665" y="15809"/>
                  <a:pt x="3491" y="15803"/>
                  <a:pt x="3599" y="15951"/>
                </a:cubicBezTo>
                <a:cubicBezTo>
                  <a:pt x="3643" y="16012"/>
                  <a:pt x="3793" y="16062"/>
                  <a:pt x="3933" y="16062"/>
                </a:cubicBezTo>
                <a:cubicBezTo>
                  <a:pt x="4128" y="16062"/>
                  <a:pt x="4186" y="15985"/>
                  <a:pt x="4186" y="15723"/>
                </a:cubicBezTo>
                <a:cubicBezTo>
                  <a:pt x="4186" y="15537"/>
                  <a:pt x="4133" y="15411"/>
                  <a:pt x="4069" y="15444"/>
                </a:cubicBezTo>
                <a:cubicBezTo>
                  <a:pt x="3885" y="15541"/>
                  <a:pt x="3639" y="15211"/>
                  <a:pt x="3686" y="14932"/>
                </a:cubicBezTo>
                <a:cubicBezTo>
                  <a:pt x="3726" y="14689"/>
                  <a:pt x="3782" y="14677"/>
                  <a:pt x="4773" y="14677"/>
                </a:cubicBezTo>
                <a:lnTo>
                  <a:pt x="5816" y="14677"/>
                </a:lnTo>
                <a:lnTo>
                  <a:pt x="5816" y="15424"/>
                </a:lnTo>
                <a:cubicBezTo>
                  <a:pt x="5816" y="16342"/>
                  <a:pt x="5581" y="16424"/>
                  <a:pt x="5490" y="15538"/>
                </a:cubicBezTo>
                <a:lnTo>
                  <a:pt x="5425" y="14899"/>
                </a:lnTo>
                <a:lnTo>
                  <a:pt x="5332" y="15818"/>
                </a:lnTo>
                <a:cubicBezTo>
                  <a:pt x="5223" y="16881"/>
                  <a:pt x="5189" y="16948"/>
                  <a:pt x="4777" y="16948"/>
                </a:cubicBezTo>
                <a:cubicBezTo>
                  <a:pt x="4556" y="16948"/>
                  <a:pt x="4436" y="17038"/>
                  <a:pt x="4338" y="17276"/>
                </a:cubicBezTo>
                <a:cubicBezTo>
                  <a:pt x="4250" y="17489"/>
                  <a:pt x="4083" y="17630"/>
                  <a:pt x="3861" y="17678"/>
                </a:cubicBezTo>
                <a:cubicBezTo>
                  <a:pt x="3585" y="17736"/>
                  <a:pt x="3526" y="17807"/>
                  <a:pt x="3558" y="18041"/>
                </a:cubicBezTo>
                <a:lnTo>
                  <a:pt x="3599" y="18332"/>
                </a:lnTo>
                <a:lnTo>
                  <a:pt x="1814" y="18363"/>
                </a:lnTo>
                <a:lnTo>
                  <a:pt x="30" y="18394"/>
                </a:lnTo>
                <a:lnTo>
                  <a:pt x="19" y="19806"/>
                </a:lnTo>
                <a:lnTo>
                  <a:pt x="6" y="21219"/>
                </a:lnTo>
                <a:lnTo>
                  <a:pt x="823" y="21209"/>
                </a:lnTo>
                <a:cubicBezTo>
                  <a:pt x="1273" y="21203"/>
                  <a:pt x="1736" y="21161"/>
                  <a:pt x="1853" y="21115"/>
                </a:cubicBezTo>
                <a:cubicBezTo>
                  <a:pt x="1970" y="21070"/>
                  <a:pt x="2351" y="21048"/>
                  <a:pt x="2701" y="21067"/>
                </a:cubicBezTo>
                <a:cubicBezTo>
                  <a:pt x="3214" y="21094"/>
                  <a:pt x="3363" y="21150"/>
                  <a:pt x="3467" y="21351"/>
                </a:cubicBezTo>
                <a:cubicBezTo>
                  <a:pt x="3545" y="21503"/>
                  <a:pt x="3710" y="21600"/>
                  <a:pt x="3887" y="21600"/>
                </a:cubicBezTo>
                <a:cubicBezTo>
                  <a:pt x="4175" y="21600"/>
                  <a:pt x="4180" y="21574"/>
                  <a:pt x="4215" y="19966"/>
                </a:cubicBezTo>
                <a:lnTo>
                  <a:pt x="4251" y="18332"/>
                </a:lnTo>
                <a:lnTo>
                  <a:pt x="4675" y="18298"/>
                </a:lnTo>
                <a:cubicBezTo>
                  <a:pt x="5023" y="18270"/>
                  <a:pt x="5099" y="18215"/>
                  <a:pt x="5099" y="17999"/>
                </a:cubicBezTo>
                <a:cubicBezTo>
                  <a:pt x="5099" y="17748"/>
                  <a:pt x="5271" y="17579"/>
                  <a:pt x="5556" y="17549"/>
                </a:cubicBezTo>
                <a:cubicBezTo>
                  <a:pt x="5627" y="17541"/>
                  <a:pt x="5756" y="17528"/>
                  <a:pt x="5841" y="17518"/>
                </a:cubicBezTo>
                <a:cubicBezTo>
                  <a:pt x="5927" y="17509"/>
                  <a:pt x="6015" y="17340"/>
                  <a:pt x="6037" y="17142"/>
                </a:cubicBezTo>
                <a:cubicBezTo>
                  <a:pt x="6078" y="16785"/>
                  <a:pt x="6086" y="16781"/>
                  <a:pt x="6840" y="16748"/>
                </a:cubicBezTo>
                <a:cubicBezTo>
                  <a:pt x="7312" y="16727"/>
                  <a:pt x="7675" y="16768"/>
                  <a:pt x="7797" y="16853"/>
                </a:cubicBezTo>
                <a:cubicBezTo>
                  <a:pt x="7961" y="16969"/>
                  <a:pt x="7986" y="16956"/>
                  <a:pt x="7949" y="16776"/>
                </a:cubicBezTo>
                <a:cubicBezTo>
                  <a:pt x="7906" y="16567"/>
                  <a:pt x="8003" y="16560"/>
                  <a:pt x="10841" y="16560"/>
                </a:cubicBezTo>
                <a:lnTo>
                  <a:pt x="13778" y="16560"/>
                </a:lnTo>
                <a:lnTo>
                  <a:pt x="13817" y="17380"/>
                </a:lnTo>
                <a:cubicBezTo>
                  <a:pt x="13838" y="17831"/>
                  <a:pt x="13808" y="18241"/>
                  <a:pt x="13750" y="18290"/>
                </a:cubicBezTo>
                <a:cubicBezTo>
                  <a:pt x="13691" y="18340"/>
                  <a:pt x="13308" y="18389"/>
                  <a:pt x="12899" y="18401"/>
                </a:cubicBezTo>
                <a:cubicBezTo>
                  <a:pt x="12162" y="18421"/>
                  <a:pt x="12153" y="18424"/>
                  <a:pt x="12194" y="18737"/>
                </a:cubicBezTo>
                <a:cubicBezTo>
                  <a:pt x="12216" y="18910"/>
                  <a:pt x="12273" y="19086"/>
                  <a:pt x="12321" y="19127"/>
                </a:cubicBezTo>
                <a:cubicBezTo>
                  <a:pt x="12443" y="19230"/>
                  <a:pt x="12429" y="20468"/>
                  <a:pt x="12305" y="20533"/>
                </a:cubicBezTo>
                <a:cubicBezTo>
                  <a:pt x="12249" y="20563"/>
                  <a:pt x="12190" y="20727"/>
                  <a:pt x="12175" y="20899"/>
                </a:cubicBezTo>
                <a:cubicBezTo>
                  <a:pt x="12150" y="21181"/>
                  <a:pt x="12188" y="21211"/>
                  <a:pt x="12540" y="21202"/>
                </a:cubicBezTo>
                <a:cubicBezTo>
                  <a:pt x="12756" y="21197"/>
                  <a:pt x="12969" y="21160"/>
                  <a:pt x="13017" y="21119"/>
                </a:cubicBezTo>
                <a:cubicBezTo>
                  <a:pt x="13155" y="21002"/>
                  <a:pt x="14603" y="21035"/>
                  <a:pt x="14693" y="21157"/>
                </a:cubicBezTo>
                <a:cubicBezTo>
                  <a:pt x="14737" y="21219"/>
                  <a:pt x="14946" y="21259"/>
                  <a:pt x="15157" y="21246"/>
                </a:cubicBezTo>
                <a:cubicBezTo>
                  <a:pt x="15457" y="21226"/>
                  <a:pt x="15539" y="21167"/>
                  <a:pt x="15539" y="20973"/>
                </a:cubicBezTo>
                <a:cubicBezTo>
                  <a:pt x="15539" y="20837"/>
                  <a:pt x="15478" y="20695"/>
                  <a:pt x="15402" y="20656"/>
                </a:cubicBezTo>
                <a:cubicBezTo>
                  <a:pt x="15308" y="20606"/>
                  <a:pt x="15310" y="20538"/>
                  <a:pt x="15409" y="20437"/>
                </a:cubicBezTo>
                <a:cubicBezTo>
                  <a:pt x="15487" y="20356"/>
                  <a:pt x="15502" y="20264"/>
                  <a:pt x="15440" y="20232"/>
                </a:cubicBezTo>
                <a:cubicBezTo>
                  <a:pt x="15305" y="20161"/>
                  <a:pt x="15325" y="19189"/>
                  <a:pt x="15468" y="18913"/>
                </a:cubicBezTo>
                <a:cubicBezTo>
                  <a:pt x="15656" y="18549"/>
                  <a:pt x="15457" y="18401"/>
                  <a:pt x="14731" y="18365"/>
                </a:cubicBezTo>
                <a:lnTo>
                  <a:pt x="14039" y="18332"/>
                </a:lnTo>
                <a:lnTo>
                  <a:pt x="14000" y="17624"/>
                </a:lnTo>
                <a:cubicBezTo>
                  <a:pt x="13954" y="16804"/>
                  <a:pt x="14030" y="16540"/>
                  <a:pt x="14269" y="16695"/>
                </a:cubicBezTo>
                <a:cubicBezTo>
                  <a:pt x="14358" y="16753"/>
                  <a:pt x="14789" y="16786"/>
                  <a:pt x="15228" y="16768"/>
                </a:cubicBezTo>
                <a:cubicBezTo>
                  <a:pt x="16141" y="16730"/>
                  <a:pt x="16468" y="16870"/>
                  <a:pt x="16499" y="17309"/>
                </a:cubicBezTo>
                <a:cubicBezTo>
                  <a:pt x="16516" y="17556"/>
                  <a:pt x="16566" y="17592"/>
                  <a:pt x="16814" y="17539"/>
                </a:cubicBezTo>
                <a:cubicBezTo>
                  <a:pt x="17218" y="17453"/>
                  <a:pt x="17475" y="17662"/>
                  <a:pt x="17397" y="18011"/>
                </a:cubicBezTo>
                <a:cubicBezTo>
                  <a:pt x="17341" y="18260"/>
                  <a:pt x="17373" y="18292"/>
                  <a:pt x="17644" y="18263"/>
                </a:cubicBezTo>
                <a:cubicBezTo>
                  <a:pt x="18247" y="18196"/>
                  <a:pt x="18294" y="18310"/>
                  <a:pt x="18273" y="19788"/>
                </a:cubicBezTo>
                <a:cubicBezTo>
                  <a:pt x="18262" y="20548"/>
                  <a:pt x="18288" y="21200"/>
                  <a:pt x="18332" y="21236"/>
                </a:cubicBezTo>
                <a:cubicBezTo>
                  <a:pt x="18375" y="21273"/>
                  <a:pt x="18634" y="21240"/>
                  <a:pt x="18909" y="21163"/>
                </a:cubicBezTo>
                <a:cubicBezTo>
                  <a:pt x="19366" y="21035"/>
                  <a:pt x="20227" y="21043"/>
                  <a:pt x="21185" y="21184"/>
                </a:cubicBezTo>
                <a:cubicBezTo>
                  <a:pt x="21396" y="21215"/>
                  <a:pt x="21547" y="21186"/>
                  <a:pt x="21553" y="21114"/>
                </a:cubicBezTo>
                <a:cubicBezTo>
                  <a:pt x="21561" y="21006"/>
                  <a:pt x="21556" y="18897"/>
                  <a:pt x="21547" y="18526"/>
                </a:cubicBezTo>
                <a:cubicBezTo>
                  <a:pt x="21544" y="18425"/>
                  <a:pt x="21198" y="18388"/>
                  <a:pt x="20261" y="18388"/>
                </a:cubicBezTo>
                <a:cubicBezTo>
                  <a:pt x="18963" y="18388"/>
                  <a:pt x="18739" y="18344"/>
                  <a:pt x="18899" y="18124"/>
                </a:cubicBezTo>
                <a:cubicBezTo>
                  <a:pt x="19071" y="17888"/>
                  <a:pt x="19021" y="17642"/>
                  <a:pt x="18812" y="17688"/>
                </a:cubicBezTo>
                <a:cubicBezTo>
                  <a:pt x="18519" y="17753"/>
                  <a:pt x="18141" y="17485"/>
                  <a:pt x="18116" y="17194"/>
                </a:cubicBezTo>
                <a:cubicBezTo>
                  <a:pt x="18099" y="17004"/>
                  <a:pt x="18013" y="16948"/>
                  <a:pt x="17738" y="16948"/>
                </a:cubicBezTo>
                <a:cubicBezTo>
                  <a:pt x="17335" y="16948"/>
                  <a:pt x="17247" y="16867"/>
                  <a:pt x="17207" y="16459"/>
                </a:cubicBezTo>
                <a:cubicBezTo>
                  <a:pt x="17175" y="16132"/>
                  <a:pt x="17024" y="16101"/>
                  <a:pt x="16622" y="16340"/>
                </a:cubicBezTo>
                <a:cubicBezTo>
                  <a:pt x="16467" y="16432"/>
                  <a:pt x="16313" y="16469"/>
                  <a:pt x="16280" y="16423"/>
                </a:cubicBezTo>
                <a:cubicBezTo>
                  <a:pt x="16146" y="16237"/>
                  <a:pt x="16192" y="10314"/>
                  <a:pt x="16328" y="10243"/>
                </a:cubicBezTo>
                <a:cubicBezTo>
                  <a:pt x="16412" y="10199"/>
                  <a:pt x="16421" y="10121"/>
                  <a:pt x="16348" y="10043"/>
                </a:cubicBezTo>
                <a:cubicBezTo>
                  <a:pt x="16283" y="9972"/>
                  <a:pt x="16237" y="9466"/>
                  <a:pt x="16244" y="8918"/>
                </a:cubicBezTo>
                <a:lnTo>
                  <a:pt x="16258" y="7922"/>
                </a:lnTo>
                <a:lnTo>
                  <a:pt x="16747" y="7956"/>
                </a:lnTo>
                <a:cubicBezTo>
                  <a:pt x="17195" y="7989"/>
                  <a:pt x="17237" y="7968"/>
                  <a:pt x="17237" y="7710"/>
                </a:cubicBezTo>
                <a:cubicBezTo>
                  <a:pt x="17237" y="7399"/>
                  <a:pt x="17539" y="7200"/>
                  <a:pt x="18010" y="7200"/>
                </a:cubicBezTo>
                <a:cubicBezTo>
                  <a:pt x="18077" y="7200"/>
                  <a:pt x="18150" y="7067"/>
                  <a:pt x="18173" y="6904"/>
                </a:cubicBezTo>
                <a:cubicBezTo>
                  <a:pt x="18204" y="6681"/>
                  <a:pt x="18326" y="6575"/>
                  <a:pt x="18672" y="6469"/>
                </a:cubicBezTo>
                <a:cubicBezTo>
                  <a:pt x="19166" y="6319"/>
                  <a:pt x="20659" y="6265"/>
                  <a:pt x="20809" y="6392"/>
                </a:cubicBezTo>
                <a:cubicBezTo>
                  <a:pt x="20983" y="6540"/>
                  <a:pt x="21543" y="6547"/>
                  <a:pt x="21554" y="6401"/>
                </a:cubicBezTo>
                <a:cubicBezTo>
                  <a:pt x="21597" y="5839"/>
                  <a:pt x="21562" y="5119"/>
                  <a:pt x="21483" y="4960"/>
                </a:cubicBezTo>
                <a:cubicBezTo>
                  <a:pt x="21396" y="4784"/>
                  <a:pt x="21435" y="4075"/>
                  <a:pt x="21578" y="3264"/>
                </a:cubicBezTo>
                <a:cubicBezTo>
                  <a:pt x="21591" y="3188"/>
                  <a:pt x="21599" y="3129"/>
                  <a:pt x="21599" y="3083"/>
                </a:cubicBezTo>
                <a:cubicBezTo>
                  <a:pt x="21600" y="2947"/>
                  <a:pt x="21528" y="2932"/>
                  <a:pt x="21297" y="2942"/>
                </a:cubicBezTo>
                <a:cubicBezTo>
                  <a:pt x="21109" y="2951"/>
                  <a:pt x="20862" y="2992"/>
                  <a:pt x="20747" y="3035"/>
                </a:cubicBezTo>
                <a:cubicBezTo>
                  <a:pt x="20632" y="3077"/>
                  <a:pt x="20049" y="3060"/>
                  <a:pt x="19451" y="2996"/>
                </a:cubicBezTo>
                <a:cubicBezTo>
                  <a:pt x="18854" y="2933"/>
                  <a:pt x="18342" y="2902"/>
                  <a:pt x="18313" y="2927"/>
                </a:cubicBezTo>
                <a:cubicBezTo>
                  <a:pt x="18284" y="2951"/>
                  <a:pt x="18251" y="3636"/>
                  <a:pt x="18238" y="4449"/>
                </a:cubicBezTo>
                <a:lnTo>
                  <a:pt x="18215" y="5926"/>
                </a:lnTo>
                <a:lnTo>
                  <a:pt x="17821" y="5893"/>
                </a:lnTo>
                <a:cubicBezTo>
                  <a:pt x="17476" y="5863"/>
                  <a:pt x="17421" y="5897"/>
                  <a:pt x="17397" y="6152"/>
                </a:cubicBezTo>
                <a:cubicBezTo>
                  <a:pt x="17356" y="6569"/>
                  <a:pt x="17269" y="6646"/>
                  <a:pt x="16848" y="6646"/>
                </a:cubicBezTo>
                <a:cubicBezTo>
                  <a:pt x="16528" y="6646"/>
                  <a:pt x="16482" y="6684"/>
                  <a:pt x="16513" y="6925"/>
                </a:cubicBezTo>
                <a:cubicBezTo>
                  <a:pt x="16554" y="7244"/>
                  <a:pt x="16383" y="7373"/>
                  <a:pt x="15977" y="7328"/>
                </a:cubicBezTo>
                <a:cubicBezTo>
                  <a:pt x="15822" y="7311"/>
                  <a:pt x="15658" y="7351"/>
                  <a:pt x="15611" y="7415"/>
                </a:cubicBezTo>
                <a:cubicBezTo>
                  <a:pt x="15564" y="7480"/>
                  <a:pt x="15353" y="7532"/>
                  <a:pt x="15145" y="7532"/>
                </a:cubicBezTo>
                <a:cubicBezTo>
                  <a:pt x="14740" y="7532"/>
                  <a:pt x="14495" y="7283"/>
                  <a:pt x="14495" y="6871"/>
                </a:cubicBezTo>
                <a:cubicBezTo>
                  <a:pt x="14495" y="6634"/>
                  <a:pt x="14549" y="6604"/>
                  <a:pt x="15187" y="6485"/>
                </a:cubicBezTo>
                <a:lnTo>
                  <a:pt x="15552" y="6418"/>
                </a:lnTo>
                <a:lnTo>
                  <a:pt x="15474" y="5396"/>
                </a:lnTo>
                <a:cubicBezTo>
                  <a:pt x="15364" y="3946"/>
                  <a:pt x="15363" y="3643"/>
                  <a:pt x="15460" y="3268"/>
                </a:cubicBezTo>
                <a:lnTo>
                  <a:pt x="15545" y="2936"/>
                </a:lnTo>
                <a:lnTo>
                  <a:pt x="13879" y="2942"/>
                </a:lnTo>
                <a:cubicBezTo>
                  <a:pt x="12241" y="2949"/>
                  <a:pt x="12212" y="2953"/>
                  <a:pt x="12169" y="3204"/>
                </a:cubicBezTo>
                <a:cubicBezTo>
                  <a:pt x="12145" y="3345"/>
                  <a:pt x="12189" y="3514"/>
                  <a:pt x="12267" y="3580"/>
                </a:cubicBezTo>
                <a:cubicBezTo>
                  <a:pt x="12436" y="3723"/>
                  <a:pt x="12458" y="4945"/>
                  <a:pt x="12293" y="5031"/>
                </a:cubicBezTo>
                <a:cubicBezTo>
                  <a:pt x="12230" y="5064"/>
                  <a:pt x="12186" y="5404"/>
                  <a:pt x="12195" y="5786"/>
                </a:cubicBezTo>
                <a:cubicBezTo>
                  <a:pt x="12211" y="6426"/>
                  <a:pt x="12235" y="6481"/>
                  <a:pt x="12509" y="6493"/>
                </a:cubicBezTo>
                <a:cubicBezTo>
                  <a:pt x="12672" y="6500"/>
                  <a:pt x="12837" y="6463"/>
                  <a:pt x="12875" y="6410"/>
                </a:cubicBezTo>
                <a:cubicBezTo>
                  <a:pt x="12914" y="6358"/>
                  <a:pt x="13103" y="6308"/>
                  <a:pt x="13296" y="6301"/>
                </a:cubicBezTo>
                <a:lnTo>
                  <a:pt x="13647" y="6288"/>
                </a:lnTo>
                <a:lnTo>
                  <a:pt x="13264" y="6218"/>
                </a:lnTo>
                <a:cubicBezTo>
                  <a:pt x="12727" y="6120"/>
                  <a:pt x="12830" y="5926"/>
                  <a:pt x="13419" y="5926"/>
                </a:cubicBezTo>
                <a:lnTo>
                  <a:pt x="13908" y="5926"/>
                </a:lnTo>
                <a:lnTo>
                  <a:pt x="13908" y="6812"/>
                </a:lnTo>
                <a:lnTo>
                  <a:pt x="13908" y="7698"/>
                </a:lnTo>
                <a:lnTo>
                  <a:pt x="11116" y="7698"/>
                </a:lnTo>
                <a:lnTo>
                  <a:pt x="8322" y="7698"/>
                </a:lnTo>
                <a:lnTo>
                  <a:pt x="8267" y="7206"/>
                </a:lnTo>
                <a:cubicBezTo>
                  <a:pt x="8222" y="6791"/>
                  <a:pt x="8261" y="6683"/>
                  <a:pt x="8516" y="6517"/>
                </a:cubicBezTo>
                <a:cubicBezTo>
                  <a:pt x="8682" y="6408"/>
                  <a:pt x="8965" y="6310"/>
                  <a:pt x="9145" y="6300"/>
                </a:cubicBezTo>
                <a:cubicBezTo>
                  <a:pt x="9324" y="6289"/>
                  <a:pt x="9207" y="6250"/>
                  <a:pt x="8884" y="6214"/>
                </a:cubicBezTo>
                <a:cubicBezTo>
                  <a:pt x="8112" y="6127"/>
                  <a:pt x="8132" y="5935"/>
                  <a:pt x="8917" y="5893"/>
                </a:cubicBezTo>
                <a:lnTo>
                  <a:pt x="9536" y="5858"/>
                </a:lnTo>
                <a:lnTo>
                  <a:pt x="9535" y="4840"/>
                </a:lnTo>
                <a:cubicBezTo>
                  <a:pt x="9533" y="3379"/>
                  <a:pt x="9440" y="3002"/>
                  <a:pt x="9061" y="2921"/>
                </a:cubicBezTo>
                <a:cubicBezTo>
                  <a:pt x="8890" y="2885"/>
                  <a:pt x="8665" y="2915"/>
                  <a:pt x="8561" y="2988"/>
                </a:cubicBezTo>
                <a:cubicBezTo>
                  <a:pt x="8369" y="3123"/>
                  <a:pt x="7069" y="3094"/>
                  <a:pt x="6404" y="2940"/>
                </a:cubicBezTo>
                <a:lnTo>
                  <a:pt x="6077" y="2865"/>
                </a:lnTo>
                <a:lnTo>
                  <a:pt x="6099" y="4558"/>
                </a:lnTo>
                <a:cubicBezTo>
                  <a:pt x="6111" y="5490"/>
                  <a:pt x="6065" y="6340"/>
                  <a:pt x="5997" y="6448"/>
                </a:cubicBezTo>
                <a:cubicBezTo>
                  <a:pt x="5867" y="6654"/>
                  <a:pt x="5300" y="6721"/>
                  <a:pt x="5172" y="6546"/>
                </a:cubicBezTo>
                <a:cubicBezTo>
                  <a:pt x="5132" y="6490"/>
                  <a:pt x="5085" y="6314"/>
                  <a:pt x="5069" y="6155"/>
                </a:cubicBezTo>
                <a:cubicBezTo>
                  <a:pt x="5054" y="5996"/>
                  <a:pt x="4982" y="5886"/>
                  <a:pt x="4908" y="5910"/>
                </a:cubicBezTo>
                <a:cubicBezTo>
                  <a:pt x="4834" y="5934"/>
                  <a:pt x="4645" y="5913"/>
                  <a:pt x="4490" y="5864"/>
                </a:cubicBezTo>
                <a:cubicBezTo>
                  <a:pt x="4217" y="5777"/>
                  <a:pt x="4208" y="5719"/>
                  <a:pt x="4211" y="3993"/>
                </a:cubicBezTo>
                <a:cubicBezTo>
                  <a:pt x="4214" y="2109"/>
                  <a:pt x="4268" y="1946"/>
                  <a:pt x="4847" y="2074"/>
                </a:cubicBezTo>
                <a:cubicBezTo>
                  <a:pt x="5032" y="2115"/>
                  <a:pt x="5089" y="2049"/>
                  <a:pt x="5122" y="1756"/>
                </a:cubicBezTo>
                <a:lnTo>
                  <a:pt x="5164" y="1384"/>
                </a:lnTo>
                <a:lnTo>
                  <a:pt x="8166" y="1329"/>
                </a:lnTo>
                <a:lnTo>
                  <a:pt x="11169" y="1274"/>
                </a:lnTo>
                <a:lnTo>
                  <a:pt x="11211" y="637"/>
                </a:lnTo>
                <a:lnTo>
                  <a:pt x="11254" y="0"/>
                </a:lnTo>
                <a:lnTo>
                  <a:pt x="8177" y="0"/>
                </a:lnTo>
                <a:lnTo>
                  <a:pt x="5099" y="0"/>
                </a:lnTo>
                <a:close/>
                <a:moveTo>
                  <a:pt x="18299" y="8141"/>
                </a:moveTo>
                <a:lnTo>
                  <a:pt x="18257" y="8972"/>
                </a:lnTo>
                <a:cubicBezTo>
                  <a:pt x="18234" y="9429"/>
                  <a:pt x="18235" y="10038"/>
                  <a:pt x="18260" y="10326"/>
                </a:cubicBezTo>
                <a:lnTo>
                  <a:pt x="18305" y="10849"/>
                </a:lnTo>
                <a:lnTo>
                  <a:pt x="19760" y="10884"/>
                </a:lnTo>
                <a:cubicBezTo>
                  <a:pt x="20561" y="10904"/>
                  <a:pt x="21301" y="10919"/>
                  <a:pt x="21404" y="10916"/>
                </a:cubicBezTo>
                <a:cubicBezTo>
                  <a:pt x="21523" y="10913"/>
                  <a:pt x="21587" y="10793"/>
                  <a:pt x="21584" y="10579"/>
                </a:cubicBezTo>
                <a:cubicBezTo>
                  <a:pt x="21581" y="10396"/>
                  <a:pt x="21570" y="9772"/>
                  <a:pt x="21561" y="9193"/>
                </a:cubicBezTo>
                <a:lnTo>
                  <a:pt x="21543" y="8141"/>
                </a:lnTo>
                <a:lnTo>
                  <a:pt x="19920" y="8141"/>
                </a:lnTo>
                <a:lnTo>
                  <a:pt x="18299" y="8141"/>
                </a:lnTo>
                <a:close/>
                <a:moveTo>
                  <a:pt x="18405" y="13233"/>
                </a:moveTo>
                <a:cubicBezTo>
                  <a:pt x="18314" y="13252"/>
                  <a:pt x="18289" y="13418"/>
                  <a:pt x="18260" y="13894"/>
                </a:cubicBezTo>
                <a:cubicBezTo>
                  <a:pt x="18236" y="14294"/>
                  <a:pt x="18235" y="14945"/>
                  <a:pt x="18259" y="15341"/>
                </a:cubicBezTo>
                <a:cubicBezTo>
                  <a:pt x="18299" y="16013"/>
                  <a:pt x="18415" y="16215"/>
                  <a:pt x="18607" y="15951"/>
                </a:cubicBezTo>
                <a:cubicBezTo>
                  <a:pt x="18651" y="15890"/>
                  <a:pt x="19236" y="15840"/>
                  <a:pt x="19911" y="15840"/>
                </a:cubicBezTo>
                <a:cubicBezTo>
                  <a:pt x="20587" y="15840"/>
                  <a:pt x="21173" y="15890"/>
                  <a:pt x="21217" y="15951"/>
                </a:cubicBezTo>
                <a:cubicBezTo>
                  <a:pt x="21455" y="16277"/>
                  <a:pt x="21543" y="15939"/>
                  <a:pt x="21543" y="14705"/>
                </a:cubicBezTo>
                <a:lnTo>
                  <a:pt x="21543" y="13347"/>
                </a:lnTo>
                <a:lnTo>
                  <a:pt x="20141" y="13347"/>
                </a:lnTo>
                <a:cubicBezTo>
                  <a:pt x="19369" y="13347"/>
                  <a:pt x="18640" y="13306"/>
                  <a:pt x="18521" y="13256"/>
                </a:cubicBezTo>
                <a:cubicBezTo>
                  <a:pt x="18474" y="13236"/>
                  <a:pt x="18435" y="13226"/>
                  <a:pt x="18405" y="13233"/>
                </a:cubicBezTo>
                <a:close/>
                <a:moveTo>
                  <a:pt x="17221" y="14190"/>
                </a:moveTo>
                <a:cubicBezTo>
                  <a:pt x="17079" y="14190"/>
                  <a:pt x="16931" y="14196"/>
                  <a:pt x="16814" y="14209"/>
                </a:cubicBezTo>
                <a:cubicBezTo>
                  <a:pt x="16580" y="14233"/>
                  <a:pt x="16741" y="14254"/>
                  <a:pt x="17171" y="14255"/>
                </a:cubicBezTo>
                <a:cubicBezTo>
                  <a:pt x="17602" y="14255"/>
                  <a:pt x="17793" y="14235"/>
                  <a:pt x="17597" y="14210"/>
                </a:cubicBezTo>
                <a:cubicBezTo>
                  <a:pt x="17499" y="14197"/>
                  <a:pt x="17363" y="14190"/>
                  <a:pt x="17221" y="14190"/>
                </a:cubicBezTo>
                <a:close/>
                <a:moveTo>
                  <a:pt x="8232" y="18365"/>
                </a:moveTo>
                <a:cubicBezTo>
                  <a:pt x="8124" y="18372"/>
                  <a:pt x="7610" y="18387"/>
                  <a:pt x="7090" y="18397"/>
                </a:cubicBezTo>
                <a:cubicBezTo>
                  <a:pt x="6317" y="18412"/>
                  <a:pt x="6141" y="18449"/>
                  <a:pt x="6132" y="18596"/>
                </a:cubicBezTo>
                <a:cubicBezTo>
                  <a:pt x="6126" y="18695"/>
                  <a:pt x="6111" y="19335"/>
                  <a:pt x="6099" y="20018"/>
                </a:cubicBezTo>
                <a:lnTo>
                  <a:pt x="6077" y="21260"/>
                </a:lnTo>
                <a:lnTo>
                  <a:pt x="6404" y="21227"/>
                </a:lnTo>
                <a:cubicBezTo>
                  <a:pt x="6583" y="21209"/>
                  <a:pt x="6834" y="21155"/>
                  <a:pt x="6961" y="21107"/>
                </a:cubicBezTo>
                <a:cubicBezTo>
                  <a:pt x="7229" y="21006"/>
                  <a:pt x="8701" y="21082"/>
                  <a:pt x="9070" y="21215"/>
                </a:cubicBezTo>
                <a:cubicBezTo>
                  <a:pt x="9274" y="21289"/>
                  <a:pt x="9304" y="21270"/>
                  <a:pt x="9235" y="21117"/>
                </a:cubicBezTo>
                <a:cubicBezTo>
                  <a:pt x="9182" y="20999"/>
                  <a:pt x="9223" y="20903"/>
                  <a:pt x="9344" y="20864"/>
                </a:cubicBezTo>
                <a:cubicBezTo>
                  <a:pt x="9498" y="20813"/>
                  <a:pt x="9536" y="20558"/>
                  <a:pt x="9536" y="19594"/>
                </a:cubicBezTo>
                <a:lnTo>
                  <a:pt x="9536" y="18388"/>
                </a:lnTo>
                <a:lnTo>
                  <a:pt x="8982" y="18371"/>
                </a:lnTo>
                <a:cubicBezTo>
                  <a:pt x="8677" y="18361"/>
                  <a:pt x="8339" y="18358"/>
                  <a:pt x="8232" y="18365"/>
                </a:cubicBezTo>
                <a:close/>
              </a:path>
            </a:pathLst>
          </a:custGeom>
          <a:ln w="12700">
            <a:miter lim="400000"/>
          </a:ln>
        </p:spPr>
      </p:pic>
      <p:grpSp>
        <p:nvGrpSpPr>
          <p:cNvPr id="299" name="多处理器系统的类型"/>
          <p:cNvGrpSpPr/>
          <p:nvPr/>
        </p:nvGrpSpPr>
        <p:grpSpPr>
          <a:xfrm>
            <a:off x="11173609" y="5040152"/>
            <a:ext cx="5981701" cy="1143001"/>
            <a:chOff x="0" y="0"/>
            <a:chExt cx="5981700" cy="1143000"/>
          </a:xfrm>
        </p:grpSpPr>
        <p:sp>
          <p:nvSpPr>
            <p:cNvPr id="298" name="多处理器系统的类型"/>
            <p:cNvSpPr/>
            <p:nvPr/>
          </p:nvSpPr>
          <p:spPr>
            <a:xfrm>
              <a:off x="38100" y="38100"/>
              <a:ext cx="590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多处理器系统的类型</a:t>
              </a:r>
            </a:p>
          </p:txBody>
        </p:sp>
        <p:pic>
          <p:nvPicPr>
            <p:cNvPr id="297" name="多处理器系统的类型" descr="多处理器系统的类型"/>
            <p:cNvPicPr>
              <a:picLocks/>
            </p:cNvPicPr>
            <p:nvPr/>
          </p:nvPicPr>
          <p:blipFill>
            <a:blip r:embed="rId5">
              <a:extLst/>
            </a:blip>
            <a:stretch>
              <a:fillRect/>
            </a:stretch>
          </p:blipFill>
          <p:spPr>
            <a:xfrm>
              <a:off x="0" y="-1"/>
              <a:ext cx="5981701" cy="1143001"/>
            </a:xfrm>
            <a:prstGeom prst="rect">
              <a:avLst/>
            </a:prstGeom>
            <a:effectLst/>
          </p:spPr>
        </p:pic>
      </p:grpSp>
      <p:grpSp>
        <p:nvGrpSpPr>
          <p:cNvPr id="302" name="多处理器系统中进程的分配方式"/>
          <p:cNvGrpSpPr/>
          <p:nvPr/>
        </p:nvGrpSpPr>
        <p:grpSpPr>
          <a:xfrm>
            <a:off x="11173607" y="6844228"/>
            <a:ext cx="9156701" cy="1143001"/>
            <a:chOff x="0" y="0"/>
            <a:chExt cx="9156700" cy="1143000"/>
          </a:xfrm>
        </p:grpSpPr>
        <p:sp>
          <p:nvSpPr>
            <p:cNvPr id="301" name="多处理器系统中进程的分配方式"/>
            <p:cNvSpPr/>
            <p:nvPr/>
          </p:nvSpPr>
          <p:spPr>
            <a:xfrm>
              <a:off x="38100" y="38100"/>
              <a:ext cx="908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多处理器系统中进程的分配方式</a:t>
              </a:r>
            </a:p>
          </p:txBody>
        </p:sp>
        <p:pic>
          <p:nvPicPr>
            <p:cNvPr id="300" name="多处理器系统中进程的分配方式" descr="多处理器系统中进程的分配方式"/>
            <p:cNvPicPr>
              <a:picLocks/>
            </p:cNvPicPr>
            <p:nvPr/>
          </p:nvPicPr>
          <p:blipFill>
            <a:blip r:embed="rId6">
              <a:extLst/>
            </a:blip>
            <a:stretch>
              <a:fillRect/>
            </a:stretch>
          </p:blipFill>
          <p:spPr>
            <a:xfrm>
              <a:off x="0" y="-1"/>
              <a:ext cx="9156701" cy="1143001"/>
            </a:xfrm>
            <a:prstGeom prst="rect">
              <a:avLst/>
            </a:prstGeom>
            <a:effectLst/>
          </p:spPr>
        </p:pic>
      </p:grpSp>
      <p:grpSp>
        <p:nvGrpSpPr>
          <p:cNvPr id="305" name="进程（线程）的调度方式"/>
          <p:cNvGrpSpPr/>
          <p:nvPr/>
        </p:nvGrpSpPr>
        <p:grpSpPr>
          <a:xfrm>
            <a:off x="11173607" y="8648304"/>
            <a:ext cx="7251701" cy="1143001"/>
            <a:chOff x="0" y="0"/>
            <a:chExt cx="7251700" cy="1143000"/>
          </a:xfrm>
        </p:grpSpPr>
        <p:sp>
          <p:nvSpPr>
            <p:cNvPr id="304" name="进程（线程）的调度方式"/>
            <p:cNvSpPr/>
            <p:nvPr/>
          </p:nvSpPr>
          <p:spPr>
            <a:xfrm>
              <a:off x="38100" y="38100"/>
              <a:ext cx="717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进程（线程）的调度方式</a:t>
              </a:r>
            </a:p>
          </p:txBody>
        </p:sp>
        <p:pic>
          <p:nvPicPr>
            <p:cNvPr id="303" name="进程（线程）的调度方式" descr="进程（线程）的调度方式"/>
            <p:cNvPicPr>
              <a:picLocks/>
            </p:cNvPicPr>
            <p:nvPr/>
          </p:nvPicPr>
          <p:blipFill>
            <a:blip r:embed="rId7">
              <a:extLst/>
            </a:blip>
            <a:stretch>
              <a:fillRect/>
            </a:stretch>
          </p:blipFill>
          <p:spPr>
            <a:xfrm>
              <a:off x="0" y="-1"/>
              <a:ext cx="7251701" cy="1143001"/>
            </a:xfrm>
            <a:prstGeom prst="rect">
              <a:avLst/>
            </a:prstGeom>
            <a:effectLst/>
          </p:spPr>
        </p:pic>
      </p:grpSp>
      <p:sp>
        <p:nvSpPr>
          <p:cNvPr id="306" name="箭头"/>
          <p:cNvSpPr/>
          <p:nvPr/>
        </p:nvSpPr>
        <p:spPr>
          <a:xfrm>
            <a:off x="9093200" y="4976652"/>
            <a:ext cx="1270000" cy="1270001"/>
          </a:xfrm>
          <a:prstGeom prst="rightArrow">
            <a:avLst>
              <a:gd name="adj1" fmla="val 32000"/>
              <a:gd name="adj2" fmla="val 64000"/>
            </a:avLst>
          </a:prstGeom>
          <a:blipFill>
            <a:blip r:embed="rId8"/>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99300" y="759915"/>
            <a:ext cx="3997722" cy="1054614"/>
          </a:xfrm>
          <a:prstGeom prst="rect">
            <a:avLst/>
          </a:prstGeom>
        </p:spPr>
      </p:pic>
    </p:spTree>
    <p:extLst>
      <p:ext uri="{BB962C8B-B14F-4D97-AF65-F5344CB8AC3E}">
        <p14:creationId xmlns:p14="http://schemas.microsoft.com/office/powerpoint/2010/main" val="42208534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9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9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94" name="在死锁产生的必要条件中，______条件指进程已经获得的资源不能被剥夺，只能由进程自己释放。"/>
          <p:cNvSpPr/>
          <p:nvPr/>
        </p:nvSpPr>
        <p:spPr>
          <a:xfrm>
            <a:off x="2848603" y="5927090"/>
            <a:ext cx="18686794"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在死锁产生的必要条件中，______条件指进程已经获得的资源不能被剥夺，只能由进程自己释放。</a:t>
            </a:r>
          </a:p>
        </p:txBody>
      </p:sp>
      <p:sp>
        <p:nvSpPr>
          <p:cNvPr id="1595" name="不剥夺"/>
          <p:cNvSpPr/>
          <p:nvPr/>
        </p:nvSpPr>
        <p:spPr>
          <a:xfrm>
            <a:off x="10554954" y="5613628"/>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不剥夺</a:t>
            </a:r>
          </a:p>
        </p:txBody>
      </p:sp>
    </p:spTree>
    <p:extLst>
      <p:ext uri="{BB962C8B-B14F-4D97-AF65-F5344CB8AC3E}">
        <p14:creationId xmlns:p14="http://schemas.microsoft.com/office/powerpoint/2010/main" val="191624293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6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70" name="死锁的定义"/>
          <p:cNvSpPr/>
          <p:nvPr/>
        </p:nvSpPr>
        <p:spPr>
          <a:xfrm>
            <a:off x="4886904" y="1551628"/>
            <a:ext cx="34163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471" name="产生死锁的原因和必要条件"/>
          <p:cNvSpPr/>
          <p:nvPr/>
        </p:nvSpPr>
        <p:spPr>
          <a:xfrm>
            <a:off x="4886904" y="4706450"/>
            <a:ext cx="80391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产生死锁的原因和必要条件</a:t>
            </a:r>
          </a:p>
        </p:txBody>
      </p:sp>
      <p:sp>
        <p:nvSpPr>
          <p:cNvPr id="1472" name="处理死锁的基本方法"/>
          <p:cNvSpPr/>
          <p:nvPr/>
        </p:nvSpPr>
        <p:spPr>
          <a:xfrm>
            <a:off x="4886904" y="9668318"/>
            <a:ext cx="60579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475" name="必要条件"/>
          <p:cNvGrpSpPr/>
          <p:nvPr/>
        </p:nvGrpSpPr>
        <p:grpSpPr>
          <a:xfrm>
            <a:off x="14019641" y="5380559"/>
            <a:ext cx="2806702" cy="1143001"/>
            <a:chOff x="0" y="0"/>
            <a:chExt cx="2806700" cy="1143000"/>
          </a:xfrm>
        </p:grpSpPr>
        <p:sp>
          <p:nvSpPr>
            <p:cNvPr id="1474" name="必要条件"/>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必要条件</a:t>
              </a:r>
            </a:p>
          </p:txBody>
        </p:sp>
        <p:pic>
          <p:nvPicPr>
            <p:cNvPr id="1473" name="必要条件" descr="必要条件"/>
            <p:cNvPicPr>
              <a:picLocks/>
            </p:cNvPicPr>
            <p:nvPr/>
          </p:nvPicPr>
          <p:blipFill>
            <a:blip r:embed="rId3">
              <a:extLst/>
            </a:blip>
            <a:stretch>
              <a:fillRect/>
            </a:stretch>
          </p:blipFill>
          <p:spPr>
            <a:xfrm>
              <a:off x="-1" y="-1"/>
              <a:ext cx="2806702" cy="1143001"/>
            </a:xfrm>
            <a:prstGeom prst="rect">
              <a:avLst/>
            </a:prstGeom>
            <a:effectLst/>
          </p:spPr>
        </p:pic>
      </p:grpSp>
      <p:grpSp>
        <p:nvGrpSpPr>
          <p:cNvPr id="1478" name="产生原因"/>
          <p:cNvGrpSpPr/>
          <p:nvPr/>
        </p:nvGrpSpPr>
        <p:grpSpPr>
          <a:xfrm>
            <a:off x="14019641" y="3938201"/>
            <a:ext cx="2806702" cy="1143001"/>
            <a:chOff x="0" y="0"/>
            <a:chExt cx="2806700" cy="1143000"/>
          </a:xfrm>
        </p:grpSpPr>
        <p:sp>
          <p:nvSpPr>
            <p:cNvPr id="1477" name="产生原因"/>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产生原因</a:t>
              </a:r>
            </a:p>
          </p:txBody>
        </p:sp>
        <p:pic>
          <p:nvPicPr>
            <p:cNvPr id="1476" name="产生原因" descr="产生原因"/>
            <p:cNvPicPr>
              <a:picLocks/>
            </p:cNvPicPr>
            <p:nvPr/>
          </p:nvPicPr>
          <p:blipFill>
            <a:blip r:embed="rId3">
              <a:extLst/>
            </a:blip>
            <a:stretch>
              <a:fillRect/>
            </a:stretch>
          </p:blipFill>
          <p:spPr>
            <a:xfrm>
              <a:off x="-1" y="-1"/>
              <a:ext cx="2806702" cy="1143001"/>
            </a:xfrm>
            <a:prstGeom prst="rect">
              <a:avLst/>
            </a:prstGeom>
            <a:effectLst/>
          </p:spPr>
        </p:pic>
      </p:grpSp>
      <p:grpSp>
        <p:nvGrpSpPr>
          <p:cNvPr id="1481" name="死锁的预防"/>
          <p:cNvGrpSpPr/>
          <p:nvPr/>
        </p:nvGrpSpPr>
        <p:grpSpPr>
          <a:xfrm>
            <a:off x="11881039" y="8200965"/>
            <a:ext cx="3441701" cy="1143001"/>
            <a:chOff x="0" y="0"/>
            <a:chExt cx="3441700" cy="1143000"/>
          </a:xfrm>
        </p:grpSpPr>
        <p:sp>
          <p:nvSpPr>
            <p:cNvPr id="1480"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479"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484" name="死锁的避免"/>
          <p:cNvGrpSpPr/>
          <p:nvPr/>
        </p:nvGrpSpPr>
        <p:grpSpPr>
          <a:xfrm>
            <a:off x="11881039" y="9579013"/>
            <a:ext cx="3441701" cy="1143001"/>
            <a:chOff x="0" y="0"/>
            <a:chExt cx="3441700" cy="1143000"/>
          </a:xfrm>
        </p:grpSpPr>
        <p:sp>
          <p:nvSpPr>
            <p:cNvPr id="1483"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482"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487" name="检测和解除"/>
          <p:cNvGrpSpPr/>
          <p:nvPr/>
        </p:nvGrpSpPr>
        <p:grpSpPr>
          <a:xfrm>
            <a:off x="11881039" y="11021371"/>
            <a:ext cx="3441701" cy="1143001"/>
            <a:chOff x="0" y="0"/>
            <a:chExt cx="3441700" cy="1143000"/>
          </a:xfrm>
        </p:grpSpPr>
        <p:sp>
          <p:nvSpPr>
            <p:cNvPr id="1486" name="检测和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检测和解除</a:t>
              </a:r>
            </a:p>
          </p:txBody>
        </p:sp>
        <p:pic>
          <p:nvPicPr>
            <p:cNvPr id="1485" name="检测和解除" descr="检测和解除"/>
            <p:cNvPicPr>
              <a:picLocks/>
            </p:cNvPicPr>
            <p:nvPr/>
          </p:nvPicPr>
          <p:blipFill>
            <a:blip r:embed="rId4">
              <a:extLst/>
            </a:blip>
            <a:stretch>
              <a:fillRect/>
            </a:stretch>
          </p:blipFill>
          <p:spPr>
            <a:xfrm>
              <a:off x="0" y="-1"/>
              <a:ext cx="3441701" cy="1143001"/>
            </a:xfrm>
            <a:prstGeom prst="rect">
              <a:avLst/>
            </a:prstGeom>
            <a:effectLst/>
          </p:spPr>
        </p:pic>
      </p:grpSp>
      <p:grpSp>
        <p:nvGrpSpPr>
          <p:cNvPr id="1490" name="银行家算法"/>
          <p:cNvGrpSpPr/>
          <p:nvPr/>
        </p:nvGrpSpPr>
        <p:grpSpPr>
          <a:xfrm>
            <a:off x="16055395" y="9579013"/>
            <a:ext cx="3441701" cy="1143001"/>
            <a:chOff x="0" y="0"/>
            <a:chExt cx="3441700" cy="1143000"/>
          </a:xfrm>
        </p:grpSpPr>
        <p:sp>
          <p:nvSpPr>
            <p:cNvPr id="1489" name="银行家算法"/>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银行家算法</a:t>
              </a:r>
            </a:p>
          </p:txBody>
        </p:sp>
        <p:pic>
          <p:nvPicPr>
            <p:cNvPr id="1488" name="银行家算法" descr="银行家算法"/>
            <p:cNvPicPr>
              <a:picLocks/>
            </p:cNvPicPr>
            <p:nvPr/>
          </p:nvPicPr>
          <p:blipFill>
            <a:blip r:embed="rId4">
              <a:extLst/>
            </a:blip>
            <a:stretch>
              <a:fillRect/>
            </a:stretch>
          </p:blipFill>
          <p:spPr>
            <a:xfrm>
              <a:off x="0" y="-1"/>
              <a:ext cx="3441701" cy="1143001"/>
            </a:xfrm>
            <a:prstGeom prst="rect">
              <a:avLst/>
            </a:prstGeom>
            <a:effectLst/>
          </p:spPr>
        </p:pic>
      </p:grpSp>
      <p:sp>
        <p:nvSpPr>
          <p:cNvPr id="1491" name="死锁"/>
          <p:cNvSpPr/>
          <p:nvPr/>
        </p:nvSpPr>
        <p:spPr>
          <a:xfrm>
            <a:off x="1508704" y="6130455"/>
            <a:ext cx="1739901" cy="12446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1">
                <a:solidFill>
                  <a:srgbClr val="FFFFFF"/>
                </a:solidFill>
                <a:latin typeface="Helvetica"/>
                <a:ea typeface="Helvetica"/>
                <a:cs typeface="Helvetica"/>
                <a:sym typeface="Helvetica"/>
              </a:defRPr>
            </a:lvl1pPr>
          </a:lstStyle>
          <a:p>
            <a:r>
              <a:t>死锁</a:t>
            </a:r>
          </a:p>
        </p:txBody>
      </p:sp>
    </p:spTree>
    <p:extLst>
      <p:ext uri="{BB962C8B-B14F-4D97-AF65-F5344CB8AC3E}">
        <p14:creationId xmlns:p14="http://schemas.microsoft.com/office/powerpoint/2010/main" val="41339591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9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96"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499" name="死锁的预防"/>
          <p:cNvGrpSpPr/>
          <p:nvPr/>
        </p:nvGrpSpPr>
        <p:grpSpPr>
          <a:xfrm>
            <a:off x="858694" y="2855218"/>
            <a:ext cx="3441701" cy="1143001"/>
            <a:chOff x="0" y="0"/>
            <a:chExt cx="3441700" cy="1143000"/>
          </a:xfrm>
        </p:grpSpPr>
        <p:sp>
          <p:nvSpPr>
            <p:cNvPr id="1498"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497"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502" name="死锁的检测"/>
          <p:cNvGrpSpPr/>
          <p:nvPr/>
        </p:nvGrpSpPr>
        <p:grpSpPr>
          <a:xfrm>
            <a:off x="858694" y="7240900"/>
            <a:ext cx="3441701" cy="1143001"/>
            <a:chOff x="0" y="0"/>
            <a:chExt cx="3441700" cy="1143000"/>
          </a:xfrm>
        </p:grpSpPr>
        <p:sp>
          <p:nvSpPr>
            <p:cNvPr id="1501"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500"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505" name="死锁的避免"/>
          <p:cNvGrpSpPr/>
          <p:nvPr/>
        </p:nvGrpSpPr>
        <p:grpSpPr>
          <a:xfrm>
            <a:off x="858694" y="5048059"/>
            <a:ext cx="3441701" cy="1143001"/>
            <a:chOff x="0" y="0"/>
            <a:chExt cx="3441700" cy="1143000"/>
          </a:xfrm>
        </p:grpSpPr>
        <p:sp>
          <p:nvSpPr>
            <p:cNvPr id="1504"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503"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508" name="死锁的解除"/>
          <p:cNvGrpSpPr/>
          <p:nvPr/>
        </p:nvGrpSpPr>
        <p:grpSpPr>
          <a:xfrm>
            <a:off x="785688" y="9440339"/>
            <a:ext cx="3441701" cy="1143001"/>
            <a:chOff x="0" y="0"/>
            <a:chExt cx="3441700" cy="1143000"/>
          </a:xfrm>
        </p:grpSpPr>
        <p:sp>
          <p:nvSpPr>
            <p:cNvPr id="1507"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506"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509" name="3.6.2.0 处理死锁的基本方法"/>
          <p:cNvSpPr/>
          <p:nvPr/>
        </p:nvSpPr>
        <p:spPr>
          <a:xfrm>
            <a:off x="104255" y="90691"/>
            <a:ext cx="343683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dirty="0">
                <a:solidFill>
                  <a:schemeClr val="bg1">
                    <a:lumMod val="75000"/>
                  </a:schemeClr>
                </a:solidFill>
                <a:latin typeface="SimSun" charset="-122"/>
                <a:ea typeface="SimSun" charset="-122"/>
                <a:cs typeface="SimSun" charset="-122"/>
              </a:rPr>
              <a:t>3.6.2.0 处理死锁的基本方法</a:t>
            </a:r>
          </a:p>
        </p:txBody>
      </p:sp>
      <p:pic>
        <p:nvPicPr>
          <p:cNvPr id="2" name="图片 1"/>
          <p:cNvPicPr>
            <a:picLocks noChangeAspect="1"/>
          </p:cNvPicPr>
          <p:nvPr/>
        </p:nvPicPr>
        <p:blipFill>
          <a:blip r:embed="rId5"/>
          <a:stretch>
            <a:fillRect/>
          </a:stretch>
        </p:blipFill>
        <p:spPr>
          <a:xfrm>
            <a:off x="19373850" y="778965"/>
            <a:ext cx="4229100" cy="1346200"/>
          </a:xfrm>
          <a:prstGeom prst="rect">
            <a:avLst/>
          </a:prstGeom>
        </p:spPr>
      </p:pic>
    </p:spTree>
    <p:extLst>
      <p:ext uri="{BB962C8B-B14F-4D97-AF65-F5344CB8AC3E}">
        <p14:creationId xmlns:p14="http://schemas.microsoft.com/office/powerpoint/2010/main" val="83546132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1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15"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518" name="死锁的预防"/>
          <p:cNvGrpSpPr/>
          <p:nvPr/>
        </p:nvGrpSpPr>
        <p:grpSpPr>
          <a:xfrm>
            <a:off x="858694" y="2855218"/>
            <a:ext cx="3441701" cy="1143001"/>
            <a:chOff x="0" y="0"/>
            <a:chExt cx="3441700" cy="1143000"/>
          </a:xfrm>
        </p:grpSpPr>
        <p:sp>
          <p:nvSpPr>
            <p:cNvPr id="1517"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516"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521" name="死锁的检测"/>
          <p:cNvGrpSpPr/>
          <p:nvPr/>
        </p:nvGrpSpPr>
        <p:grpSpPr>
          <a:xfrm>
            <a:off x="858694" y="7240900"/>
            <a:ext cx="3441701" cy="1143001"/>
            <a:chOff x="0" y="0"/>
            <a:chExt cx="3441700" cy="1143000"/>
          </a:xfrm>
        </p:grpSpPr>
        <p:sp>
          <p:nvSpPr>
            <p:cNvPr id="1520"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519"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524" name="死锁的避免"/>
          <p:cNvGrpSpPr/>
          <p:nvPr/>
        </p:nvGrpSpPr>
        <p:grpSpPr>
          <a:xfrm>
            <a:off x="858694" y="5048059"/>
            <a:ext cx="3441701" cy="1143001"/>
            <a:chOff x="0" y="0"/>
            <a:chExt cx="3441700" cy="1143000"/>
          </a:xfrm>
        </p:grpSpPr>
        <p:sp>
          <p:nvSpPr>
            <p:cNvPr id="1523"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522"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527" name="死锁的解除"/>
          <p:cNvGrpSpPr/>
          <p:nvPr/>
        </p:nvGrpSpPr>
        <p:grpSpPr>
          <a:xfrm>
            <a:off x="785688" y="9440339"/>
            <a:ext cx="3441701" cy="1143001"/>
            <a:chOff x="0" y="0"/>
            <a:chExt cx="3441700" cy="1143000"/>
          </a:xfrm>
        </p:grpSpPr>
        <p:sp>
          <p:nvSpPr>
            <p:cNvPr id="1526"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525"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528"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pic>
        <p:nvPicPr>
          <p:cNvPr id="20" name="图片 19"/>
          <p:cNvPicPr>
            <a:picLocks noChangeAspect="1"/>
          </p:cNvPicPr>
          <p:nvPr/>
        </p:nvPicPr>
        <p:blipFill>
          <a:blip r:embed="rId5"/>
          <a:stretch>
            <a:fillRect/>
          </a:stretch>
        </p:blipFill>
        <p:spPr>
          <a:xfrm>
            <a:off x="19373850" y="778965"/>
            <a:ext cx="4229100" cy="1346200"/>
          </a:xfrm>
          <a:prstGeom prst="rect">
            <a:avLst/>
          </a:prstGeom>
        </p:spPr>
      </p:pic>
      <p:sp>
        <p:nvSpPr>
          <p:cNvPr id="21" name="3.6.2.0 处理死锁的基本方法"/>
          <p:cNvSpPr/>
          <p:nvPr/>
        </p:nvSpPr>
        <p:spPr>
          <a:xfrm>
            <a:off x="104255" y="90691"/>
            <a:ext cx="343683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dirty="0">
                <a:solidFill>
                  <a:schemeClr val="bg1">
                    <a:lumMod val="75000"/>
                  </a:schemeClr>
                </a:solidFill>
                <a:latin typeface="SimSun" charset="-122"/>
                <a:ea typeface="SimSun" charset="-122"/>
                <a:cs typeface="SimSun" charset="-122"/>
              </a:rPr>
              <a:t>3.6.2.0 处理死锁的基本方法</a:t>
            </a:r>
          </a:p>
        </p:txBody>
      </p:sp>
    </p:spTree>
    <p:extLst>
      <p:ext uri="{BB962C8B-B14F-4D97-AF65-F5344CB8AC3E}">
        <p14:creationId xmlns:p14="http://schemas.microsoft.com/office/powerpoint/2010/main" val="165283002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3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35"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538" name="死锁的预防"/>
          <p:cNvGrpSpPr/>
          <p:nvPr/>
        </p:nvGrpSpPr>
        <p:grpSpPr>
          <a:xfrm>
            <a:off x="858694" y="2855218"/>
            <a:ext cx="3441701" cy="1143001"/>
            <a:chOff x="0" y="0"/>
            <a:chExt cx="3441700" cy="1143000"/>
          </a:xfrm>
        </p:grpSpPr>
        <p:sp>
          <p:nvSpPr>
            <p:cNvPr id="1537"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536"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541" name="死锁的检测"/>
          <p:cNvGrpSpPr/>
          <p:nvPr/>
        </p:nvGrpSpPr>
        <p:grpSpPr>
          <a:xfrm>
            <a:off x="858694" y="7240900"/>
            <a:ext cx="3441701" cy="1143001"/>
            <a:chOff x="0" y="0"/>
            <a:chExt cx="3441700" cy="1143000"/>
          </a:xfrm>
        </p:grpSpPr>
        <p:sp>
          <p:nvSpPr>
            <p:cNvPr id="1540"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539"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544" name="死锁的避免"/>
          <p:cNvGrpSpPr/>
          <p:nvPr/>
        </p:nvGrpSpPr>
        <p:grpSpPr>
          <a:xfrm>
            <a:off x="858694" y="5048059"/>
            <a:ext cx="3441701" cy="1143001"/>
            <a:chOff x="0" y="0"/>
            <a:chExt cx="3441700" cy="1143000"/>
          </a:xfrm>
        </p:grpSpPr>
        <p:sp>
          <p:nvSpPr>
            <p:cNvPr id="1543"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542"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547" name="死锁的解除"/>
          <p:cNvGrpSpPr/>
          <p:nvPr/>
        </p:nvGrpSpPr>
        <p:grpSpPr>
          <a:xfrm>
            <a:off x="785688" y="9440339"/>
            <a:ext cx="3441701" cy="1143001"/>
            <a:chOff x="0" y="0"/>
            <a:chExt cx="3441700" cy="1143000"/>
          </a:xfrm>
        </p:grpSpPr>
        <p:sp>
          <p:nvSpPr>
            <p:cNvPr id="1546"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545"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548"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1549"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pic>
        <p:nvPicPr>
          <p:cNvPr id="20" name="图片 19"/>
          <p:cNvPicPr>
            <a:picLocks noChangeAspect="1"/>
          </p:cNvPicPr>
          <p:nvPr/>
        </p:nvPicPr>
        <p:blipFill>
          <a:blip r:embed="rId5"/>
          <a:stretch>
            <a:fillRect/>
          </a:stretch>
        </p:blipFill>
        <p:spPr>
          <a:xfrm>
            <a:off x="19373850" y="778965"/>
            <a:ext cx="4229100" cy="1346200"/>
          </a:xfrm>
          <a:prstGeom prst="rect">
            <a:avLst/>
          </a:prstGeom>
        </p:spPr>
      </p:pic>
      <p:sp>
        <p:nvSpPr>
          <p:cNvPr id="21" name="3.6.2.0 处理死锁的基本方法"/>
          <p:cNvSpPr/>
          <p:nvPr/>
        </p:nvSpPr>
        <p:spPr>
          <a:xfrm>
            <a:off x="104255" y="90691"/>
            <a:ext cx="343683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dirty="0">
                <a:solidFill>
                  <a:schemeClr val="bg1">
                    <a:lumMod val="75000"/>
                  </a:schemeClr>
                </a:solidFill>
                <a:latin typeface="SimSun" charset="-122"/>
                <a:ea typeface="SimSun" charset="-122"/>
                <a:cs typeface="SimSun" charset="-122"/>
              </a:rPr>
              <a:t>3.6.2.0 处理死锁的基本方法</a:t>
            </a:r>
          </a:p>
        </p:txBody>
      </p:sp>
    </p:spTree>
    <p:extLst>
      <p:ext uri="{BB962C8B-B14F-4D97-AF65-F5344CB8AC3E}">
        <p14:creationId xmlns:p14="http://schemas.microsoft.com/office/powerpoint/2010/main" val="199327228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55"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56"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559" name="死锁的预防"/>
          <p:cNvGrpSpPr/>
          <p:nvPr/>
        </p:nvGrpSpPr>
        <p:grpSpPr>
          <a:xfrm>
            <a:off x="858694" y="2855218"/>
            <a:ext cx="3441701" cy="1143001"/>
            <a:chOff x="0" y="0"/>
            <a:chExt cx="3441700" cy="1143000"/>
          </a:xfrm>
        </p:grpSpPr>
        <p:sp>
          <p:nvSpPr>
            <p:cNvPr id="1558"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557"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562" name="死锁的检测"/>
          <p:cNvGrpSpPr/>
          <p:nvPr/>
        </p:nvGrpSpPr>
        <p:grpSpPr>
          <a:xfrm>
            <a:off x="858694" y="7240900"/>
            <a:ext cx="3441701" cy="1143001"/>
            <a:chOff x="0" y="0"/>
            <a:chExt cx="3441700" cy="1143000"/>
          </a:xfrm>
        </p:grpSpPr>
        <p:sp>
          <p:nvSpPr>
            <p:cNvPr id="1561"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560"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565" name="死锁的避免"/>
          <p:cNvGrpSpPr/>
          <p:nvPr/>
        </p:nvGrpSpPr>
        <p:grpSpPr>
          <a:xfrm>
            <a:off x="858694" y="5048059"/>
            <a:ext cx="3441701" cy="1143001"/>
            <a:chOff x="0" y="0"/>
            <a:chExt cx="3441700" cy="1143000"/>
          </a:xfrm>
        </p:grpSpPr>
        <p:sp>
          <p:nvSpPr>
            <p:cNvPr id="1564"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563"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568" name="死锁的解除"/>
          <p:cNvGrpSpPr/>
          <p:nvPr/>
        </p:nvGrpSpPr>
        <p:grpSpPr>
          <a:xfrm>
            <a:off x="785688" y="9440339"/>
            <a:ext cx="3441701" cy="1143001"/>
            <a:chOff x="0" y="0"/>
            <a:chExt cx="3441700" cy="1143000"/>
          </a:xfrm>
        </p:grpSpPr>
        <p:sp>
          <p:nvSpPr>
            <p:cNvPr id="1567"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566"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569" name="检测当前系统是否出现死锁"/>
          <p:cNvSpPr/>
          <p:nvPr/>
        </p:nvSpPr>
        <p:spPr>
          <a:xfrm>
            <a:off x="5530469" y="7086699"/>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1570"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1571"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pic>
        <p:nvPicPr>
          <p:cNvPr id="21" name="图片 20"/>
          <p:cNvPicPr>
            <a:picLocks noChangeAspect="1"/>
          </p:cNvPicPr>
          <p:nvPr/>
        </p:nvPicPr>
        <p:blipFill>
          <a:blip r:embed="rId5"/>
          <a:stretch>
            <a:fillRect/>
          </a:stretch>
        </p:blipFill>
        <p:spPr>
          <a:xfrm>
            <a:off x="19373850" y="778965"/>
            <a:ext cx="4229100" cy="1346200"/>
          </a:xfrm>
          <a:prstGeom prst="rect">
            <a:avLst/>
          </a:prstGeom>
        </p:spPr>
      </p:pic>
      <p:sp>
        <p:nvSpPr>
          <p:cNvPr id="22" name="3.6.2.0 处理死锁的基本方法"/>
          <p:cNvSpPr/>
          <p:nvPr/>
        </p:nvSpPr>
        <p:spPr>
          <a:xfrm>
            <a:off x="104255" y="90691"/>
            <a:ext cx="343683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dirty="0">
                <a:solidFill>
                  <a:schemeClr val="bg1">
                    <a:lumMod val="75000"/>
                  </a:schemeClr>
                </a:solidFill>
                <a:latin typeface="SimSun" charset="-122"/>
                <a:ea typeface="SimSun" charset="-122"/>
                <a:cs typeface="SimSun" charset="-122"/>
              </a:rPr>
              <a:t>3.6.2.0 处理死锁的基本方法</a:t>
            </a:r>
          </a:p>
        </p:txBody>
      </p:sp>
    </p:spTree>
    <p:extLst>
      <p:ext uri="{BB962C8B-B14F-4D97-AF65-F5344CB8AC3E}">
        <p14:creationId xmlns:p14="http://schemas.microsoft.com/office/powerpoint/2010/main" val="199842304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57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578"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581" name="死锁的预防"/>
          <p:cNvGrpSpPr/>
          <p:nvPr/>
        </p:nvGrpSpPr>
        <p:grpSpPr>
          <a:xfrm>
            <a:off x="858694" y="2855218"/>
            <a:ext cx="3441701" cy="1143001"/>
            <a:chOff x="0" y="0"/>
            <a:chExt cx="3441700" cy="1143000"/>
          </a:xfrm>
        </p:grpSpPr>
        <p:sp>
          <p:nvSpPr>
            <p:cNvPr id="1580"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579"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1582"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1585" name="死锁的检测"/>
          <p:cNvGrpSpPr/>
          <p:nvPr/>
        </p:nvGrpSpPr>
        <p:grpSpPr>
          <a:xfrm>
            <a:off x="858694" y="7240900"/>
            <a:ext cx="3441701" cy="1143001"/>
            <a:chOff x="0" y="0"/>
            <a:chExt cx="3441700" cy="1143000"/>
          </a:xfrm>
        </p:grpSpPr>
        <p:sp>
          <p:nvSpPr>
            <p:cNvPr id="1584"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583"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588" name="死锁的避免"/>
          <p:cNvGrpSpPr/>
          <p:nvPr/>
        </p:nvGrpSpPr>
        <p:grpSpPr>
          <a:xfrm>
            <a:off x="858694" y="5048059"/>
            <a:ext cx="3441701" cy="1143001"/>
            <a:chOff x="0" y="0"/>
            <a:chExt cx="3441700" cy="1143000"/>
          </a:xfrm>
        </p:grpSpPr>
        <p:sp>
          <p:nvSpPr>
            <p:cNvPr id="1587"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586"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591" name="死锁的解除"/>
          <p:cNvGrpSpPr/>
          <p:nvPr/>
        </p:nvGrpSpPr>
        <p:grpSpPr>
          <a:xfrm>
            <a:off x="785688" y="9440339"/>
            <a:ext cx="3441701" cy="1143001"/>
            <a:chOff x="0" y="0"/>
            <a:chExt cx="3441700" cy="1143000"/>
          </a:xfrm>
        </p:grpSpPr>
        <p:sp>
          <p:nvSpPr>
            <p:cNvPr id="1590"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589"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592" name="检测当前系统是否出现死锁"/>
          <p:cNvSpPr/>
          <p:nvPr/>
        </p:nvSpPr>
        <p:spPr>
          <a:xfrm>
            <a:off x="5530469" y="7086699"/>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1593"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1594"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pic>
        <p:nvPicPr>
          <p:cNvPr id="22" name="图片 21"/>
          <p:cNvPicPr>
            <a:picLocks noChangeAspect="1"/>
          </p:cNvPicPr>
          <p:nvPr/>
        </p:nvPicPr>
        <p:blipFill>
          <a:blip r:embed="rId5"/>
          <a:stretch>
            <a:fillRect/>
          </a:stretch>
        </p:blipFill>
        <p:spPr>
          <a:xfrm>
            <a:off x="19373850" y="778965"/>
            <a:ext cx="4229100" cy="1346200"/>
          </a:xfrm>
          <a:prstGeom prst="rect">
            <a:avLst/>
          </a:prstGeom>
        </p:spPr>
      </p:pic>
      <p:sp>
        <p:nvSpPr>
          <p:cNvPr id="23" name="3.6.2.0 处理死锁的基本方法"/>
          <p:cNvSpPr/>
          <p:nvPr/>
        </p:nvSpPr>
        <p:spPr>
          <a:xfrm>
            <a:off x="104255" y="90691"/>
            <a:ext cx="343683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dirty="0">
                <a:solidFill>
                  <a:schemeClr val="bg1">
                    <a:lumMod val="75000"/>
                  </a:schemeClr>
                </a:solidFill>
                <a:latin typeface="SimSun" charset="-122"/>
                <a:ea typeface="SimSun" charset="-122"/>
                <a:cs typeface="SimSun" charset="-122"/>
              </a:rPr>
              <a:t>3.6.2.0 处理死锁的基本方法</a:t>
            </a:r>
          </a:p>
        </p:txBody>
      </p:sp>
    </p:spTree>
    <p:extLst>
      <p:ext uri="{BB962C8B-B14F-4D97-AF65-F5344CB8AC3E}">
        <p14:creationId xmlns:p14="http://schemas.microsoft.com/office/powerpoint/2010/main" val="182655424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00"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01"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604" name="死锁的预防"/>
          <p:cNvGrpSpPr/>
          <p:nvPr/>
        </p:nvGrpSpPr>
        <p:grpSpPr>
          <a:xfrm>
            <a:off x="858694" y="2855218"/>
            <a:ext cx="3441701" cy="1143001"/>
            <a:chOff x="0" y="0"/>
            <a:chExt cx="3441700" cy="1143000"/>
          </a:xfrm>
        </p:grpSpPr>
        <p:sp>
          <p:nvSpPr>
            <p:cNvPr id="1603"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602"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1605"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1608" name="死锁的检测"/>
          <p:cNvGrpSpPr/>
          <p:nvPr/>
        </p:nvGrpSpPr>
        <p:grpSpPr>
          <a:xfrm>
            <a:off x="858694" y="7240900"/>
            <a:ext cx="3441701" cy="1143001"/>
            <a:chOff x="0" y="0"/>
            <a:chExt cx="3441700" cy="1143000"/>
          </a:xfrm>
        </p:grpSpPr>
        <p:sp>
          <p:nvSpPr>
            <p:cNvPr id="1607"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1606"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1611" name="死锁的避免"/>
          <p:cNvGrpSpPr/>
          <p:nvPr/>
        </p:nvGrpSpPr>
        <p:grpSpPr>
          <a:xfrm>
            <a:off x="858694" y="5048059"/>
            <a:ext cx="3441701" cy="1143001"/>
            <a:chOff x="0" y="0"/>
            <a:chExt cx="3441700" cy="1143000"/>
          </a:xfrm>
        </p:grpSpPr>
        <p:sp>
          <p:nvSpPr>
            <p:cNvPr id="1610"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609"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614" name="死锁的解除"/>
          <p:cNvGrpSpPr/>
          <p:nvPr/>
        </p:nvGrpSpPr>
        <p:grpSpPr>
          <a:xfrm>
            <a:off x="785688" y="9440339"/>
            <a:ext cx="3441701" cy="1143001"/>
            <a:chOff x="0" y="0"/>
            <a:chExt cx="3441700" cy="1143000"/>
          </a:xfrm>
        </p:grpSpPr>
        <p:sp>
          <p:nvSpPr>
            <p:cNvPr id="1613"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1612"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1615" name="检测当前系统是否出现死锁"/>
          <p:cNvSpPr/>
          <p:nvPr/>
        </p:nvSpPr>
        <p:spPr>
          <a:xfrm>
            <a:off x="5530469" y="7086699"/>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1616"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1617"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sp>
        <p:nvSpPr>
          <p:cNvPr id="1618" name="箭头"/>
          <p:cNvSpPr/>
          <p:nvPr/>
        </p:nvSpPr>
        <p:spPr>
          <a:xfrm>
            <a:off x="18667479" y="2791718"/>
            <a:ext cx="1867262" cy="1270001"/>
          </a:xfrm>
          <a:custGeom>
            <a:avLst/>
            <a:gdLst/>
            <a:ahLst/>
            <a:cxnLst>
              <a:cxn ang="0">
                <a:pos x="wd2" y="hd2"/>
              </a:cxn>
              <a:cxn ang="5400000">
                <a:pos x="wd2" y="hd2"/>
              </a:cxn>
              <a:cxn ang="10800000">
                <a:pos x="wd2" y="hd2"/>
              </a:cxn>
              <a:cxn ang="16200000">
                <a:pos x="wd2" y="hd2"/>
              </a:cxn>
            </a:cxnLst>
            <a:rect l="0" t="0" r="r" b="b"/>
            <a:pathLst>
              <a:path w="21600" h="21600" extrusionOk="0">
                <a:moveTo>
                  <a:pt x="9402" y="14256"/>
                </a:moveTo>
                <a:lnTo>
                  <a:pt x="9402" y="21600"/>
                </a:lnTo>
                <a:lnTo>
                  <a:pt x="0" y="10800"/>
                </a:lnTo>
                <a:lnTo>
                  <a:pt x="9402" y="0"/>
                </a:lnTo>
                <a:lnTo>
                  <a:pt x="9402" y="7344"/>
                </a:lnTo>
                <a:lnTo>
                  <a:pt x="21600" y="7344"/>
                </a:lnTo>
                <a:lnTo>
                  <a:pt x="21600" y="14256"/>
                </a:lnTo>
                <a:close/>
              </a:path>
            </a:pathLst>
          </a:cu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619"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pic>
        <p:nvPicPr>
          <p:cNvPr id="2" name="图片 1"/>
          <p:cNvPicPr>
            <a:picLocks noChangeAspect="1"/>
          </p:cNvPicPr>
          <p:nvPr/>
        </p:nvPicPr>
        <p:blipFill>
          <a:blip r:embed="rId6"/>
          <a:stretch>
            <a:fillRect/>
          </a:stretch>
        </p:blipFill>
        <p:spPr>
          <a:xfrm>
            <a:off x="20534741" y="779450"/>
            <a:ext cx="3365500" cy="1346200"/>
          </a:xfrm>
          <a:prstGeom prst="rect">
            <a:avLst/>
          </a:prstGeom>
        </p:spPr>
      </p:pic>
    </p:spTree>
    <p:extLst>
      <p:ext uri="{BB962C8B-B14F-4D97-AF65-F5344CB8AC3E}">
        <p14:creationId xmlns:p14="http://schemas.microsoft.com/office/powerpoint/2010/main" val="66746147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2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25" name="死锁的预防"/>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死锁的预防</a:t>
            </a:r>
          </a:p>
        </p:txBody>
      </p:sp>
      <p:sp>
        <p:nvSpPr>
          <p:cNvPr id="1626" name="保证至少其中一个产生死锁的条件不成立"/>
          <p:cNvSpPr/>
          <p:nvPr/>
        </p:nvSpPr>
        <p:spPr>
          <a:xfrm>
            <a:off x="944401" y="2006675"/>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保证至少其中一个产生死锁的条件不成立</a:t>
            </a:r>
          </a:p>
        </p:txBody>
      </p:sp>
      <p:sp>
        <p:nvSpPr>
          <p:cNvPr id="1628" name="互斥条件"/>
          <p:cNvSpPr/>
          <p:nvPr/>
        </p:nvSpPr>
        <p:spPr>
          <a:xfrm>
            <a:off x="1181614" y="3792204"/>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strike="sngStrike"/>
              <a:t>互斥条件</a:t>
            </a:r>
          </a:p>
        </p:txBody>
      </p:sp>
      <p:sp>
        <p:nvSpPr>
          <p:cNvPr id="1631" name="请求和保持条件"/>
          <p:cNvSpPr/>
          <p:nvPr/>
        </p:nvSpPr>
        <p:spPr>
          <a:xfrm>
            <a:off x="1150062" y="5845988"/>
            <a:ext cx="463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t>请求和保持条件</a:t>
            </a:r>
          </a:p>
        </p:txBody>
      </p:sp>
      <p:sp>
        <p:nvSpPr>
          <p:cNvPr id="1634" name="不剥夺条件"/>
          <p:cNvSpPr/>
          <p:nvPr/>
        </p:nvSpPr>
        <p:spPr>
          <a:xfrm>
            <a:off x="1150062" y="7997156"/>
            <a:ext cx="336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637" name="环路等待条件"/>
          <p:cNvSpPr/>
          <p:nvPr/>
        </p:nvSpPr>
        <p:spPr>
          <a:xfrm>
            <a:off x="1150062" y="10148325"/>
            <a:ext cx="400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20" name="图片 19"/>
          <p:cNvPicPr>
            <a:picLocks noChangeAspect="1"/>
          </p:cNvPicPr>
          <p:nvPr/>
        </p:nvPicPr>
        <p:blipFill>
          <a:blip r:embed="rId4"/>
          <a:stretch>
            <a:fillRect/>
          </a:stretch>
        </p:blipFill>
        <p:spPr>
          <a:xfrm>
            <a:off x="20534741" y="779450"/>
            <a:ext cx="3365500" cy="1346200"/>
          </a:xfrm>
          <a:prstGeom prst="rect">
            <a:avLst/>
          </a:prstGeom>
        </p:spPr>
      </p:pic>
      <p:sp>
        <p:nvSpPr>
          <p:cNvPr id="21"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spTree>
    <p:extLst>
      <p:ext uri="{BB962C8B-B14F-4D97-AF65-F5344CB8AC3E}">
        <p14:creationId xmlns:p14="http://schemas.microsoft.com/office/powerpoint/2010/main" val="93326699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2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625" name="死锁的预防"/>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死锁的预防</a:t>
            </a:r>
          </a:p>
        </p:txBody>
      </p:sp>
      <p:sp>
        <p:nvSpPr>
          <p:cNvPr id="1626" name="保证至少其中一个产生死锁的条件不成立"/>
          <p:cNvSpPr/>
          <p:nvPr/>
        </p:nvSpPr>
        <p:spPr>
          <a:xfrm>
            <a:off x="944401" y="2006675"/>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保证至少其中一个产生死锁的条件不成立</a:t>
            </a:r>
          </a:p>
        </p:txBody>
      </p:sp>
      <p:sp>
        <p:nvSpPr>
          <p:cNvPr id="1628" name="互斥条件"/>
          <p:cNvSpPr/>
          <p:nvPr/>
        </p:nvSpPr>
        <p:spPr>
          <a:xfrm>
            <a:off x="1181614" y="3792204"/>
            <a:ext cx="2667397" cy="872034"/>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strike="sngStrike"/>
              <a:t>互斥条件</a:t>
            </a:r>
          </a:p>
        </p:txBody>
      </p:sp>
      <p:sp>
        <p:nvSpPr>
          <p:cNvPr id="1631" name="请求和保持条件"/>
          <p:cNvSpPr/>
          <p:nvPr/>
        </p:nvSpPr>
        <p:spPr>
          <a:xfrm>
            <a:off x="1150062" y="5845988"/>
            <a:ext cx="4635503"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rPr dirty="0"/>
              <a:t>请求和保持条件</a:t>
            </a:r>
          </a:p>
        </p:txBody>
      </p:sp>
      <p:sp>
        <p:nvSpPr>
          <p:cNvPr id="1634" name="不剥夺条件"/>
          <p:cNvSpPr/>
          <p:nvPr/>
        </p:nvSpPr>
        <p:spPr>
          <a:xfrm>
            <a:off x="1150062" y="7997156"/>
            <a:ext cx="3365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不剥夺条件</a:t>
            </a:r>
          </a:p>
        </p:txBody>
      </p:sp>
      <p:sp>
        <p:nvSpPr>
          <p:cNvPr id="1637" name="环路等待条件"/>
          <p:cNvSpPr/>
          <p:nvPr/>
        </p:nvSpPr>
        <p:spPr>
          <a:xfrm>
            <a:off x="1150062" y="10148325"/>
            <a:ext cx="4000502" cy="1066803"/>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环路等待条件</a:t>
            </a:r>
          </a:p>
        </p:txBody>
      </p:sp>
      <p:pic>
        <p:nvPicPr>
          <p:cNvPr id="20" name="图片 19"/>
          <p:cNvPicPr>
            <a:picLocks noChangeAspect="1"/>
          </p:cNvPicPr>
          <p:nvPr/>
        </p:nvPicPr>
        <p:blipFill>
          <a:blip r:embed="rId4"/>
          <a:stretch>
            <a:fillRect/>
          </a:stretch>
        </p:blipFill>
        <p:spPr>
          <a:xfrm>
            <a:off x="20534741" y="779450"/>
            <a:ext cx="3365500" cy="1346200"/>
          </a:xfrm>
          <a:prstGeom prst="rect">
            <a:avLst/>
          </a:prstGeom>
        </p:spPr>
      </p:pic>
      <p:sp>
        <p:nvSpPr>
          <p:cNvPr id="21" name="3.6.2.1 死锁的预防"/>
          <p:cNvSpPr/>
          <p:nvPr/>
        </p:nvSpPr>
        <p:spPr>
          <a:xfrm>
            <a:off x="33917" y="59914"/>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3.6.2.1 死锁的预防</a:t>
            </a:r>
          </a:p>
        </p:txBody>
      </p:sp>
      <p:grpSp>
        <p:nvGrpSpPr>
          <p:cNvPr id="12" name="摒弃请求和保持条件"/>
          <p:cNvGrpSpPr/>
          <p:nvPr/>
        </p:nvGrpSpPr>
        <p:grpSpPr>
          <a:xfrm>
            <a:off x="6915367" y="5792107"/>
            <a:ext cx="6013264" cy="1174564"/>
            <a:chOff x="0" y="0"/>
            <a:chExt cx="6013263" cy="1174562"/>
          </a:xfrm>
        </p:grpSpPr>
        <p:sp>
          <p:nvSpPr>
            <p:cNvPr id="13" name="摒弃请求和保持条件"/>
            <p:cNvSpPr/>
            <p:nvPr/>
          </p:nvSpPr>
          <p:spPr>
            <a:xfrm>
              <a:off x="53881" y="53881"/>
              <a:ext cx="590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摒弃请求和保持条件</a:t>
              </a:r>
            </a:p>
          </p:txBody>
        </p:sp>
        <p:pic>
          <p:nvPicPr>
            <p:cNvPr id="14" name="摒弃请求和保持条件" descr="摒弃请求和保持条件"/>
            <p:cNvPicPr>
              <a:picLocks/>
            </p:cNvPicPr>
            <p:nvPr/>
          </p:nvPicPr>
          <p:blipFill>
            <a:blip r:embed="rId5">
              <a:extLst/>
            </a:blip>
            <a:stretch>
              <a:fillRect/>
            </a:stretch>
          </p:blipFill>
          <p:spPr>
            <a:xfrm>
              <a:off x="0" y="0"/>
              <a:ext cx="6013264" cy="1174564"/>
            </a:xfrm>
            <a:prstGeom prst="rect">
              <a:avLst/>
            </a:prstGeom>
            <a:effectLst/>
          </p:spPr>
        </p:pic>
      </p:grpSp>
      <p:grpSp>
        <p:nvGrpSpPr>
          <p:cNvPr id="15" name="摒弃不剥夺条件"/>
          <p:cNvGrpSpPr/>
          <p:nvPr/>
        </p:nvGrpSpPr>
        <p:grpSpPr>
          <a:xfrm>
            <a:off x="6892096" y="7943275"/>
            <a:ext cx="4743264" cy="1174564"/>
            <a:chOff x="0" y="0"/>
            <a:chExt cx="4743263" cy="1174562"/>
          </a:xfrm>
        </p:grpSpPr>
        <p:sp>
          <p:nvSpPr>
            <p:cNvPr id="16" name="摒弃不剥夺条件"/>
            <p:cNvSpPr/>
            <p:nvPr/>
          </p:nvSpPr>
          <p:spPr>
            <a:xfrm>
              <a:off x="53881" y="53881"/>
              <a:ext cx="4635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摒弃不剥夺条件</a:t>
              </a:r>
            </a:p>
          </p:txBody>
        </p:sp>
        <p:pic>
          <p:nvPicPr>
            <p:cNvPr id="17" name="摒弃不剥夺条件" descr="摒弃不剥夺条件"/>
            <p:cNvPicPr>
              <a:picLocks/>
            </p:cNvPicPr>
            <p:nvPr/>
          </p:nvPicPr>
          <p:blipFill>
            <a:blip r:embed="rId6">
              <a:extLst/>
            </a:blip>
            <a:stretch>
              <a:fillRect/>
            </a:stretch>
          </p:blipFill>
          <p:spPr>
            <a:xfrm>
              <a:off x="0" y="0"/>
              <a:ext cx="4743264" cy="1174564"/>
            </a:xfrm>
            <a:prstGeom prst="rect">
              <a:avLst/>
            </a:prstGeom>
            <a:effectLst/>
          </p:spPr>
        </p:pic>
      </p:grpSp>
      <p:grpSp>
        <p:nvGrpSpPr>
          <p:cNvPr id="18" name="摒弃环路等待条件"/>
          <p:cNvGrpSpPr/>
          <p:nvPr/>
        </p:nvGrpSpPr>
        <p:grpSpPr>
          <a:xfrm>
            <a:off x="6866696" y="10094443"/>
            <a:ext cx="5378264" cy="1174564"/>
            <a:chOff x="0" y="0"/>
            <a:chExt cx="5378263" cy="1174562"/>
          </a:xfrm>
        </p:grpSpPr>
        <p:sp>
          <p:nvSpPr>
            <p:cNvPr id="19" name="摒弃环路等待条件"/>
            <p:cNvSpPr/>
            <p:nvPr/>
          </p:nvSpPr>
          <p:spPr>
            <a:xfrm>
              <a:off x="53881" y="53881"/>
              <a:ext cx="5270501" cy="1066801"/>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atin typeface="Helvetica"/>
                  <a:ea typeface="Helvetica"/>
                  <a:cs typeface="Helvetica"/>
                  <a:sym typeface="Helvetica"/>
                </a:defRPr>
              </a:lvl1pPr>
            </a:lstStyle>
            <a:p>
              <a:r>
                <a:t>摒弃环路等待条件</a:t>
              </a:r>
            </a:p>
          </p:txBody>
        </p:sp>
        <p:pic>
          <p:nvPicPr>
            <p:cNvPr id="22" name="摒弃环路等待条件" descr="摒弃环路等待条件"/>
            <p:cNvPicPr>
              <a:picLocks/>
            </p:cNvPicPr>
            <p:nvPr/>
          </p:nvPicPr>
          <p:blipFill>
            <a:blip r:embed="rId7">
              <a:extLst/>
            </a:blip>
            <a:stretch>
              <a:fillRect/>
            </a:stretch>
          </p:blipFill>
          <p:spPr>
            <a:xfrm>
              <a:off x="0" y="0"/>
              <a:ext cx="5378264" cy="1174564"/>
            </a:xfrm>
            <a:prstGeom prst="rect">
              <a:avLst/>
            </a:prstGeom>
            <a:effectLst/>
          </p:spPr>
        </p:pic>
      </p:grpSp>
    </p:spTree>
    <p:extLst>
      <p:ext uri="{BB962C8B-B14F-4D97-AF65-F5344CB8AC3E}">
        <p14:creationId xmlns:p14="http://schemas.microsoft.com/office/powerpoint/2010/main" val="148070981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TotalTime>
  <Words>4115</Words>
  <Application>Microsoft Macintosh PowerPoint</Application>
  <PresentationFormat>自定义</PresentationFormat>
  <Paragraphs>1713</Paragraphs>
  <Slides>141</Slides>
  <Notes>77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141</vt:i4>
      </vt:variant>
    </vt:vector>
  </HeadingPairs>
  <TitlesOfParts>
    <vt:vector size="156" baseType="lpstr">
      <vt:lpstr>Apple Color Emoji</vt:lpstr>
      <vt:lpstr>Calibri</vt:lpstr>
      <vt:lpstr>Hannotate SC Bold</vt:lpstr>
      <vt:lpstr>Hannotate SC Regular</vt:lpstr>
      <vt:lpstr>Helvetica</vt:lpstr>
      <vt:lpstr>Helvetica Light</vt:lpstr>
      <vt:lpstr>Helvetica Neue</vt:lpstr>
      <vt:lpstr>Lantinghei SC Demibold</vt:lpstr>
      <vt:lpstr>Lantinghei SC Extralight</vt:lpstr>
      <vt:lpstr>PingFang SC Regular</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14</cp:revision>
  <dcterms:modified xsi:type="dcterms:W3CDTF">2020-02-18T04:53:17Z</dcterms:modified>
</cp:coreProperties>
</file>